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commentAuthors.xml" ContentType="application/vnd.openxmlformats-officedocument.presentationml.commentAuthor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63"/>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Егоров" initials="И.С." lastIdx="1" clrIdx="0"/>
</p:cmAuthorLst>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6437" autoAdjust="0"/>
  </p:normalViewPr>
  <p:slideViewPr>
    <p:cSldViewPr>
      <p:cViewPr varScale="1">
        <p:scale>
          <a:sx n="112" d="100"/>
          <a:sy n="112" d="100"/>
        </p:scale>
        <p:origin x="-1584" y="-8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5822CC-334A-4EBE-B3B5-D4595A81A8E6}" type="datetimeFigureOut">
              <a:rPr lang="ru-RU" smtClean="0"/>
              <a:t>30.05.2014</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B9D703-B8A5-4A3B-A350-28A8F45370C8}" type="slidenum">
              <a:rPr lang="ru-RU" smtClean="0"/>
              <a:t>‹#›</a:t>
            </a:fld>
            <a:endParaRPr lang="ru-R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4BB9D703-B8A5-4A3B-A350-28A8F45370C8}" type="slidenum">
              <a:rPr lang="ru-RU" smtClean="0"/>
              <a:t>58</a:t>
            </a:fld>
            <a:endParaRPr lang="ru-R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8" name="Дата 27"/>
          <p:cNvSpPr>
            <a:spLocks noGrp="1"/>
          </p:cNvSpPr>
          <p:nvPr>
            <p:ph type="dt" sz="half" idx="10"/>
          </p:nvPr>
        </p:nvSpPr>
        <p:spPr/>
        <p:txBody>
          <a:bodyPr/>
          <a:lstStyle>
            <a:extLst/>
          </a:lstStyle>
          <a:p>
            <a:fld id="{EB18DA11-06CB-4756-829E-CE475DC40B3D}" type="datetimeFigureOut">
              <a:rPr lang="ru-RU" smtClean="0"/>
              <a:pPr/>
              <a:t>29.05.2014</a:t>
            </a:fld>
            <a:endParaRPr lang="ru-RU"/>
          </a:p>
        </p:txBody>
      </p:sp>
      <p:sp>
        <p:nvSpPr>
          <p:cNvPr id="17" name="Нижний колонтитул 16"/>
          <p:cNvSpPr>
            <a:spLocks noGrp="1"/>
          </p:cNvSpPr>
          <p:nvPr>
            <p:ph type="ftr" sz="quarter" idx="11"/>
          </p:nvPr>
        </p:nvSpPr>
        <p:spPr/>
        <p:txBody>
          <a:bodyPr/>
          <a:lstStyle>
            <a:extLst/>
          </a:lstStyle>
          <a:p>
            <a:endParaRPr lang="ru-RU"/>
          </a:p>
        </p:txBody>
      </p:sp>
      <p:sp>
        <p:nvSpPr>
          <p:cNvPr id="29" name="Номер слайда 28"/>
          <p:cNvSpPr>
            <a:spLocks noGrp="1"/>
          </p:cNvSpPr>
          <p:nvPr>
            <p:ph type="sldNum" sz="quarter" idx="12"/>
          </p:nvPr>
        </p:nvSpPr>
        <p:spPr/>
        <p:txBody>
          <a:bodyPr/>
          <a:lstStyle>
            <a:extLst/>
          </a:lstStyle>
          <a:p>
            <a:fld id="{4A2FA53E-7BB2-43F1-8A53-64F25E19C6E1}" type="slidenum">
              <a:rPr lang="ru-RU" smtClean="0"/>
              <a:pPr/>
              <a:t>‹#›</a:t>
            </a:fld>
            <a:endParaRPr lang="ru-RU"/>
          </a:p>
        </p:txBody>
      </p:sp>
      <p:sp>
        <p:nvSpPr>
          <p:cNvPr id="32" name="Прямоугольник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9" name="Прямоугольник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0" name="Прямоугольник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1" name="Прямоугольник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42" name="Прямоугольник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Заголовок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ru-RU" smtClean="0"/>
              <a:t>Образец заголовка</a:t>
            </a:r>
            <a:endParaRPr kumimoji="0" lang="en-US"/>
          </a:p>
        </p:txBody>
      </p:sp>
      <p:sp>
        <p:nvSpPr>
          <p:cNvPr id="9" name="Подзаголовок 8"/>
          <p:cNvSpPr>
            <a:spLocks noGrp="1"/>
          </p:cNvSpPr>
          <p:nvPr>
            <p:ph type="subTitle" idx="1"/>
          </p:nvPr>
        </p:nvSpPr>
        <p:spPr>
          <a:xfrm>
            <a:off x="914400" y="2834640"/>
            <a:ext cx="77724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ru-RU" smtClean="0"/>
              <a:t>Образец подзаголовка</a:t>
            </a:r>
            <a:endParaRPr kumimoji="0" lang="en-US"/>
          </a:p>
        </p:txBody>
      </p:sp>
      <p:sp>
        <p:nvSpPr>
          <p:cNvPr id="56" name="Прямоугольник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5" name="Прямоугольник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6" name="Прямоугольник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7" name="Прямоугольник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extLs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p:txBody>
          <a:bodyPr vert="eaVert"/>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EB18DA11-06CB-4756-829E-CE475DC40B3D}" type="datetimeFigureOut">
              <a:rPr lang="ru-RU" smtClean="0"/>
              <a:pPr/>
              <a:t>29.05.2014</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4A2FA53E-7BB2-43F1-8A53-64F25E19C6E1}"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9"/>
            <a:ext cx="1981200" cy="5851525"/>
          </a:xfrm>
        </p:spPr>
        <p:txBody>
          <a:bodyPr vert="eaVert" anchor="ctr"/>
          <a:lstStyle>
            <a:extLs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609600" y="274639"/>
            <a:ext cx="5867400" cy="5851525"/>
          </a:xfrm>
        </p:spPr>
        <p:txBody>
          <a:bodyPr vert="eaVert"/>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EB18DA11-06CB-4756-829E-CE475DC40B3D}" type="datetimeFigureOut">
              <a:rPr lang="ru-RU" smtClean="0"/>
              <a:pPr/>
              <a:t>29.05.2014</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4A2FA53E-7BB2-43F1-8A53-64F25E19C6E1}" type="slidenum">
              <a:rPr lang="ru-RU" smtClean="0"/>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extLst/>
          </a:lstStyle>
          <a:p>
            <a:r>
              <a:rPr kumimoji="0" lang="ru-RU" smtClean="0"/>
              <a:t>Образец заголовка</a:t>
            </a:r>
            <a:endParaRPr kumimoji="0" lang="en-US"/>
          </a:p>
        </p:txBody>
      </p:sp>
      <p:sp>
        <p:nvSpPr>
          <p:cNvPr id="3" name="Содержимое 2"/>
          <p:cNvSpPr>
            <a:spLocks noGrp="1"/>
          </p:cNvSpPr>
          <p:nvPr>
            <p:ph idx="1"/>
          </p:nvPr>
        </p:nvSpPr>
        <p:spPr/>
        <p:txBody>
          <a:bodyPr/>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EB18DA11-06CB-4756-829E-CE475DC40B3D}" type="datetimeFigureOut">
              <a:rPr lang="ru-RU" smtClean="0"/>
              <a:pPr/>
              <a:t>29.05.2014</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4A2FA53E-7BB2-43F1-8A53-64F25E19C6E1}"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14" name="Полилиния 13"/>
          <p:cNvSpPr>
            <a:spLocks/>
          </p:cNvSpPr>
          <p:nvPr/>
        </p:nvSpPr>
        <p:spPr bwMode="auto">
          <a:xfrm>
            <a:off x="4828952" y="1073888"/>
            <a:ext cx="4322136"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5" name="Полилиния 14"/>
          <p:cNvSpPr>
            <a:spLocks/>
          </p:cNvSpPr>
          <p:nvPr/>
        </p:nvSpPr>
        <p:spPr bwMode="auto">
          <a:xfrm>
            <a:off x="373966" y="0"/>
            <a:ext cx="5514536"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3" name="Полилиния 12"/>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6" name="Полилиния 15"/>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7" name="Полилиния 16"/>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8" name="Полилиния 17"/>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9" name="Полилиния 18"/>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0" name="Полилиния 19"/>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1" name="Полилиния 20"/>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2" name="Полилиния 21"/>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3" name="Полилиния 22"/>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4" name="Полилиния 23"/>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5" name="Полилиния 24"/>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6" name="Полилиния 25"/>
          <p:cNvSpPr>
            <a:spLocks/>
          </p:cNvSpPr>
          <p:nvPr/>
        </p:nvSpPr>
        <p:spPr bwMode="auto">
          <a:xfrm>
            <a:off x="366824"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7" name="Полилиния 26"/>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3" name="Текст 2"/>
          <p:cNvSpPr>
            <a:spLocks noGrp="1"/>
          </p:cNvSpPr>
          <p:nvPr>
            <p:ph type="body" idx="1"/>
          </p:nvPr>
        </p:nvSpPr>
        <p:spPr>
          <a:xfrm>
            <a:off x="706902" y="1351672"/>
            <a:ext cx="5718048"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ru-RU" smtClean="0"/>
              <a:t>Образец текста</a:t>
            </a:r>
          </a:p>
        </p:txBody>
      </p:sp>
      <p:sp>
        <p:nvSpPr>
          <p:cNvPr id="4" name="Дата 3"/>
          <p:cNvSpPr>
            <a:spLocks noGrp="1"/>
          </p:cNvSpPr>
          <p:nvPr>
            <p:ph type="dt" sz="half" idx="10"/>
          </p:nvPr>
        </p:nvSpPr>
        <p:spPr/>
        <p:txBody>
          <a:bodyPr/>
          <a:lstStyle>
            <a:extLst/>
          </a:lstStyle>
          <a:p>
            <a:fld id="{EB18DA11-06CB-4756-829E-CE475DC40B3D}" type="datetimeFigureOut">
              <a:rPr lang="ru-RU" smtClean="0"/>
              <a:pPr/>
              <a:t>29.05.2014</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4A2FA53E-7BB2-43F1-8A53-64F25E19C6E1}" type="slidenum">
              <a:rPr lang="ru-RU" smtClean="0"/>
              <a:pPr/>
              <a:t>‹#›</a:t>
            </a:fld>
            <a:endParaRPr lang="ru-RU"/>
          </a:p>
        </p:txBody>
      </p:sp>
      <p:sp>
        <p:nvSpPr>
          <p:cNvPr id="7" name="Прямоугольник 6"/>
          <p:cNvSpPr/>
          <p:nvPr/>
        </p:nvSpPr>
        <p:spPr>
          <a:xfrm>
            <a:off x="363160" y="402264"/>
            <a:ext cx="850392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Заголовок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kumimoji="0" lang="ru-RU" smtClean="0"/>
              <a:t>Образец заголовка</a:t>
            </a:r>
            <a:endParaRPr kumimoji="0" lang="en-US"/>
          </a:p>
        </p:txBody>
      </p:sp>
      <p:sp>
        <p:nvSpPr>
          <p:cNvPr id="8" name="Прямоугольник 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Прямоугольник 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0" name="Прямоугольник 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Прямоугольник 1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Прямоугольник 1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512064"/>
            <a:ext cx="8229600" cy="914400"/>
          </a:xfrm>
        </p:spPr>
        <p:txBody>
          <a:bodyPr/>
          <a:lstStyle>
            <a:extLst/>
          </a:lstStyle>
          <a:p>
            <a:r>
              <a:rPr kumimoji="0" lang="ru-RU" smtClean="0"/>
              <a:t>Образец заголовка</a:t>
            </a:r>
            <a:endParaRPr kumimoji="0" lang="en-US"/>
          </a:p>
        </p:txBody>
      </p:sp>
      <p:sp>
        <p:nvSpPr>
          <p:cNvPr id="3" name="Содержимое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Содержимое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fld id="{EB18DA11-06CB-4756-829E-CE475DC40B3D}" type="datetimeFigureOut">
              <a:rPr lang="ru-RU" smtClean="0"/>
              <a:pPr/>
              <a:t>29.05.2014</a:t>
            </a:fld>
            <a:endParaRPr lang="ru-RU"/>
          </a:p>
        </p:txBody>
      </p:sp>
      <p:sp>
        <p:nvSpPr>
          <p:cNvPr id="6" name="Нижний колонтитул 5"/>
          <p:cNvSpPr>
            <a:spLocks noGrp="1"/>
          </p:cNvSpPr>
          <p:nvPr>
            <p:ph type="ftr" sz="quarter" idx="11"/>
          </p:nvPr>
        </p:nvSpPr>
        <p:spPr/>
        <p:txBody>
          <a:bodyPr/>
          <a:lstStyle>
            <a:extLst/>
          </a:lstStyle>
          <a:p>
            <a:endParaRPr lang="ru-RU"/>
          </a:p>
        </p:txBody>
      </p:sp>
      <p:sp>
        <p:nvSpPr>
          <p:cNvPr id="7" name="Номер слайда 6"/>
          <p:cNvSpPr>
            <a:spLocks noGrp="1"/>
          </p:cNvSpPr>
          <p:nvPr>
            <p:ph type="sldNum" sz="quarter" idx="12"/>
          </p:nvPr>
        </p:nvSpPr>
        <p:spPr/>
        <p:txBody>
          <a:bodyPr/>
          <a:lstStyle>
            <a:extLst/>
          </a:lstStyle>
          <a:p>
            <a:fld id="{4A2FA53E-7BB2-43F1-8A53-64F25E19C6E1}" type="slidenum">
              <a:rPr lang="ru-RU" smtClean="0"/>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5" name="Прямоугольник 24"/>
          <p:cNvSpPr/>
          <p:nvPr/>
        </p:nvSpPr>
        <p:spPr>
          <a:xfrm>
            <a:off x="0" y="402265"/>
            <a:ext cx="886708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Заголовок 1"/>
          <p:cNvSpPr>
            <a:spLocks noGrp="1"/>
          </p:cNvSpPr>
          <p:nvPr>
            <p:ph type="title"/>
          </p:nvPr>
        </p:nvSpPr>
        <p:spPr>
          <a:xfrm>
            <a:off x="504824" y="512064"/>
            <a:ext cx="7772400" cy="914400"/>
          </a:xfrm>
        </p:spPr>
        <p:txBody>
          <a:bodyPr anchor="t"/>
          <a:lstStyle>
            <a:lvl1pPr>
              <a:defRPr sz="4000"/>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4" name="Текст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5" name="Содержимое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6" name="Содержимое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7" name="Дата 6"/>
          <p:cNvSpPr>
            <a:spLocks noGrp="1"/>
          </p:cNvSpPr>
          <p:nvPr>
            <p:ph type="dt" sz="half" idx="10"/>
          </p:nvPr>
        </p:nvSpPr>
        <p:spPr/>
        <p:txBody>
          <a:bodyPr/>
          <a:lstStyle>
            <a:extLst/>
          </a:lstStyle>
          <a:p>
            <a:fld id="{EB18DA11-06CB-4756-829E-CE475DC40B3D}" type="datetimeFigureOut">
              <a:rPr lang="ru-RU" smtClean="0"/>
              <a:pPr/>
              <a:t>29.05.2014</a:t>
            </a:fld>
            <a:endParaRPr lang="ru-RU"/>
          </a:p>
        </p:txBody>
      </p:sp>
      <p:sp>
        <p:nvSpPr>
          <p:cNvPr id="8" name="Нижний колонтитул 7"/>
          <p:cNvSpPr>
            <a:spLocks noGrp="1"/>
          </p:cNvSpPr>
          <p:nvPr>
            <p:ph type="ftr" sz="quarter" idx="11"/>
          </p:nvPr>
        </p:nvSpPr>
        <p:spPr/>
        <p:txBody>
          <a:bodyPr/>
          <a:lstStyle>
            <a:extLst/>
          </a:lstStyle>
          <a:p>
            <a:endParaRPr lang="ru-RU"/>
          </a:p>
        </p:txBody>
      </p:sp>
      <p:sp>
        <p:nvSpPr>
          <p:cNvPr id="9" name="Номер слайда 8"/>
          <p:cNvSpPr>
            <a:spLocks noGrp="1"/>
          </p:cNvSpPr>
          <p:nvPr>
            <p:ph type="sldNum" sz="quarter" idx="12"/>
          </p:nvPr>
        </p:nvSpPr>
        <p:spPr/>
        <p:txBody>
          <a:bodyPr/>
          <a:lstStyle>
            <a:extLst/>
          </a:lstStyle>
          <a:p>
            <a:fld id="{4A2FA53E-7BB2-43F1-8A53-64F25E19C6E1}" type="slidenum">
              <a:rPr lang="ru-RU" smtClean="0"/>
              <a:pPr/>
              <a:t>‹#›</a:t>
            </a:fld>
            <a:endParaRPr lang="ru-RU"/>
          </a:p>
        </p:txBody>
      </p:sp>
      <p:sp>
        <p:nvSpPr>
          <p:cNvPr id="16" name="Прямоугольник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7" name="Прямоугольник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8" name="Прямоугольник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9" name="Прямоугольник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0" name="Прямоугольник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1" name="Прямоугольник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Прямоугольник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9" name="Прямоугольник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30" name="Прямоугольник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4400" y="512064"/>
            <a:ext cx="7772400" cy="914400"/>
          </a:xfrm>
        </p:spPr>
        <p:txBody>
          <a:bodyPr/>
          <a:lstStyle>
            <a:lvl1pPr>
              <a:defRPr sz="4000" cap="none" baseline="0"/>
            </a:lvl1pPr>
            <a:extLst/>
          </a:lstStyle>
          <a:p>
            <a:r>
              <a:rPr kumimoji="0" lang="ru-RU" smtClean="0"/>
              <a:t>Образец заголовка</a:t>
            </a:r>
            <a:endParaRPr kumimoji="0" lang="en-US"/>
          </a:p>
        </p:txBody>
      </p:sp>
      <p:sp>
        <p:nvSpPr>
          <p:cNvPr id="3" name="Дата 2"/>
          <p:cNvSpPr>
            <a:spLocks noGrp="1"/>
          </p:cNvSpPr>
          <p:nvPr>
            <p:ph type="dt" sz="half" idx="10"/>
          </p:nvPr>
        </p:nvSpPr>
        <p:spPr/>
        <p:txBody>
          <a:bodyPr/>
          <a:lstStyle>
            <a:extLst/>
          </a:lstStyle>
          <a:p>
            <a:fld id="{EB18DA11-06CB-4756-829E-CE475DC40B3D}" type="datetimeFigureOut">
              <a:rPr lang="ru-RU" smtClean="0"/>
              <a:pPr/>
              <a:t>29.05.2014</a:t>
            </a:fld>
            <a:endParaRPr lang="ru-RU"/>
          </a:p>
        </p:txBody>
      </p:sp>
      <p:sp>
        <p:nvSpPr>
          <p:cNvPr id="4" name="Нижний колонтитул 3"/>
          <p:cNvSpPr>
            <a:spLocks noGrp="1"/>
          </p:cNvSpPr>
          <p:nvPr>
            <p:ph type="ftr" sz="quarter" idx="11"/>
          </p:nvPr>
        </p:nvSpPr>
        <p:spPr/>
        <p:txBody>
          <a:bodyPr/>
          <a:lstStyle>
            <a:extLst/>
          </a:lstStyle>
          <a:p>
            <a:endParaRPr lang="ru-RU"/>
          </a:p>
        </p:txBody>
      </p:sp>
      <p:sp>
        <p:nvSpPr>
          <p:cNvPr id="5" name="Номер слайда 4"/>
          <p:cNvSpPr>
            <a:spLocks noGrp="1"/>
          </p:cNvSpPr>
          <p:nvPr>
            <p:ph type="sldNum" sz="quarter" idx="12"/>
          </p:nvPr>
        </p:nvSpPr>
        <p:spPr/>
        <p:txBody>
          <a:bodyPr/>
          <a:lstStyle>
            <a:extLst/>
          </a:lstStyle>
          <a:p>
            <a:fld id="{4A2FA53E-7BB2-43F1-8A53-64F25E19C6E1}" type="slidenum">
              <a:rPr lang="ru-RU" smtClean="0"/>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extLst/>
          </a:lstStyle>
          <a:p>
            <a:fld id="{EB18DA11-06CB-4756-829E-CE475DC40B3D}" type="datetimeFigureOut">
              <a:rPr lang="ru-RU" smtClean="0"/>
              <a:pPr/>
              <a:t>29.05.2014</a:t>
            </a:fld>
            <a:endParaRPr lang="ru-RU"/>
          </a:p>
        </p:txBody>
      </p:sp>
      <p:sp>
        <p:nvSpPr>
          <p:cNvPr id="3" name="Нижний колонтитул 2"/>
          <p:cNvSpPr>
            <a:spLocks noGrp="1"/>
          </p:cNvSpPr>
          <p:nvPr>
            <p:ph type="ftr" sz="quarter" idx="11"/>
          </p:nvPr>
        </p:nvSpPr>
        <p:spPr/>
        <p:txBody>
          <a:bodyPr/>
          <a:lstStyle>
            <a:extLst/>
          </a:lstStyle>
          <a:p>
            <a:endParaRPr lang="ru-RU"/>
          </a:p>
        </p:txBody>
      </p:sp>
      <p:sp>
        <p:nvSpPr>
          <p:cNvPr id="4" name="Номер слайда 3"/>
          <p:cNvSpPr>
            <a:spLocks noGrp="1"/>
          </p:cNvSpPr>
          <p:nvPr>
            <p:ph type="sldNum" sz="quarter" idx="12"/>
          </p:nvPr>
        </p:nvSpPr>
        <p:spPr/>
        <p:txBody>
          <a:bodyPr/>
          <a:lstStyle>
            <a:extLst/>
          </a:lstStyle>
          <a:p>
            <a:fld id="{4A2FA53E-7BB2-43F1-8A53-64F25E19C6E1}"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5800" y="273050"/>
            <a:ext cx="8229600" cy="1162050"/>
          </a:xfrm>
        </p:spPr>
        <p:txBody>
          <a:bodyPr anchor="ctr"/>
          <a:lstStyle>
            <a:lvl1pPr algn="l">
              <a:buNone/>
              <a:defRPr sz="3600" b="0"/>
            </a:lvl1pPr>
            <a:extLst/>
          </a:lstStyle>
          <a:p>
            <a:r>
              <a:rPr kumimoji="0" lang="ru-RU" smtClean="0"/>
              <a:t>Образец заголовка</a:t>
            </a:r>
            <a:endParaRPr kumimoji="0" lang="en-US"/>
          </a:p>
        </p:txBody>
      </p:sp>
      <p:sp>
        <p:nvSpPr>
          <p:cNvPr id="3" name="Текст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ru-RU" smtClean="0"/>
              <a:t>Образец текста</a:t>
            </a:r>
          </a:p>
        </p:txBody>
      </p:sp>
      <p:sp>
        <p:nvSpPr>
          <p:cNvPr id="4" name="Содержимое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fld id="{EB18DA11-06CB-4756-829E-CE475DC40B3D}" type="datetimeFigureOut">
              <a:rPr lang="ru-RU" smtClean="0"/>
              <a:pPr/>
              <a:t>29.05.2014</a:t>
            </a:fld>
            <a:endParaRPr lang="ru-RU"/>
          </a:p>
        </p:txBody>
      </p:sp>
      <p:sp>
        <p:nvSpPr>
          <p:cNvPr id="6" name="Нижний колонтитул 5"/>
          <p:cNvSpPr>
            <a:spLocks noGrp="1"/>
          </p:cNvSpPr>
          <p:nvPr>
            <p:ph type="ftr" sz="quarter" idx="11"/>
          </p:nvPr>
        </p:nvSpPr>
        <p:spPr/>
        <p:txBody>
          <a:bodyPr/>
          <a:lstStyle>
            <a:extLst/>
          </a:lstStyle>
          <a:p>
            <a:endParaRPr lang="ru-RU"/>
          </a:p>
        </p:txBody>
      </p:sp>
      <p:sp>
        <p:nvSpPr>
          <p:cNvPr id="7" name="Номер слайда 6"/>
          <p:cNvSpPr>
            <a:spLocks noGrp="1"/>
          </p:cNvSpPr>
          <p:nvPr>
            <p:ph type="sldNum" sz="quarter" idx="12"/>
          </p:nvPr>
        </p:nvSpPr>
        <p:spPr/>
        <p:txBody>
          <a:bodyPr/>
          <a:lstStyle>
            <a:extLst/>
          </a:lstStyle>
          <a:p>
            <a:fld id="{4A2FA53E-7BB2-43F1-8A53-64F25E19C6E1}" type="slidenum">
              <a:rPr lang="ru-RU" smtClean="0"/>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8" name="Прямоугольник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cxnSp>
        <p:nvCxnSpPr>
          <p:cNvPr id="9" name="Прямая соединительная линия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Группа 9"/>
          <p:cNvGrpSpPr/>
          <p:nvPr/>
        </p:nvGrpSpPr>
        <p:grpSpPr>
          <a:xfrm rot="5400000">
            <a:off x="8514581" y="1219200"/>
            <a:ext cx="132763" cy="128466"/>
            <a:chOff x="6668087" y="1297746"/>
            <a:chExt cx="161840" cy="156602"/>
          </a:xfrm>
        </p:grpSpPr>
        <p:cxnSp>
          <p:nvCxnSpPr>
            <p:cNvPr id="15" name="Прямая соединительная линия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Прямая соединительная линия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Прямая соединительная линия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Заголовок 1"/>
          <p:cNvSpPr>
            <a:spLocks noGrp="1"/>
          </p:cNvSpPr>
          <p:nvPr>
            <p:ph type="title"/>
          </p:nvPr>
        </p:nvSpPr>
        <p:spPr bwMode="grayWhite">
          <a:xfrm>
            <a:off x="914400" y="441251"/>
            <a:ext cx="6858000" cy="701749"/>
          </a:xfrm>
        </p:spPr>
        <p:txBody>
          <a:bodyPr anchor="b"/>
          <a:lstStyle>
            <a:lvl1pPr algn="l">
              <a:buNone/>
              <a:defRPr sz="2100" b="0"/>
            </a:lvl1pPr>
            <a:extLst/>
          </a:lstStyle>
          <a:p>
            <a:r>
              <a:rPr kumimoji="0" lang="ru-RU" smtClean="0"/>
              <a:t>Образец заголовка</a:t>
            </a:r>
            <a:endParaRPr kumimoji="0" lang="en-US"/>
          </a:p>
        </p:txBody>
      </p:sp>
      <p:sp>
        <p:nvSpPr>
          <p:cNvPr id="3" name="Рисунок 2"/>
          <p:cNvSpPr>
            <a:spLocks noGrp="1"/>
          </p:cNvSpPr>
          <p:nvPr>
            <p:ph type="pic" idx="1"/>
          </p:nvPr>
        </p:nvSpPr>
        <p:spPr>
          <a:xfrm>
            <a:off x="368032" y="1893781"/>
            <a:ext cx="8778240" cy="4960144"/>
          </a:xfrm>
          <a:solidFill>
            <a:schemeClr val="bg2"/>
          </a:solidFill>
        </p:spPr>
        <p:txBody>
          <a:bodyPr/>
          <a:lstStyle>
            <a:lvl1pPr marL="0" indent="0">
              <a:buNone/>
              <a:defRPr sz="3200"/>
            </a:lvl1pPr>
            <a:extLst/>
          </a:lstStyle>
          <a:p>
            <a:r>
              <a:rPr kumimoji="0" lang="ru-RU" smtClean="0"/>
              <a:t>Вставка рисунка</a:t>
            </a:r>
            <a:endParaRPr kumimoji="0" lang="en-US"/>
          </a:p>
        </p:txBody>
      </p:sp>
      <p:sp>
        <p:nvSpPr>
          <p:cNvPr id="4" name="Текст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ru-RU" smtClean="0"/>
              <a:t>Образец текста</a:t>
            </a:r>
          </a:p>
        </p:txBody>
      </p:sp>
      <p:grpSp>
        <p:nvGrpSpPr>
          <p:cNvPr id="14" name="Группа 13"/>
          <p:cNvGrpSpPr/>
          <p:nvPr/>
        </p:nvGrpSpPr>
        <p:grpSpPr>
          <a:xfrm rot="5400000">
            <a:off x="8666981" y="1371600"/>
            <a:ext cx="132763" cy="128466"/>
            <a:chOff x="6668087" y="1297746"/>
            <a:chExt cx="161840" cy="156602"/>
          </a:xfrm>
        </p:grpSpPr>
        <p:cxnSp>
          <p:nvCxnSpPr>
            <p:cNvPr id="11" name="Прямая соединительная линия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Прямая соединительная линия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Прямая соединительная линия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Группа 17"/>
          <p:cNvGrpSpPr/>
          <p:nvPr/>
        </p:nvGrpSpPr>
        <p:grpSpPr>
          <a:xfrm rot="5400000">
            <a:off x="8320088" y="1474763"/>
            <a:ext cx="132763" cy="128466"/>
            <a:chOff x="6668087" y="1297746"/>
            <a:chExt cx="161840" cy="156602"/>
          </a:xfrm>
        </p:grpSpPr>
        <p:cxnSp>
          <p:nvCxnSpPr>
            <p:cNvPr id="19" name="Прямая соединительная линия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Прямая соединительная линия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Прямая соединительная линия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Дата 4"/>
          <p:cNvSpPr>
            <a:spLocks noGrp="1"/>
          </p:cNvSpPr>
          <p:nvPr>
            <p:ph type="dt" sz="half" idx="10"/>
          </p:nvPr>
        </p:nvSpPr>
        <p:spPr>
          <a:xfrm>
            <a:off x="6477000" y="55499"/>
            <a:ext cx="2133600" cy="365125"/>
          </a:xfrm>
        </p:spPr>
        <p:txBody>
          <a:bodyPr/>
          <a:lstStyle>
            <a:extLst/>
          </a:lstStyle>
          <a:p>
            <a:fld id="{EB18DA11-06CB-4756-829E-CE475DC40B3D}" type="datetimeFigureOut">
              <a:rPr lang="ru-RU" smtClean="0"/>
              <a:pPr/>
              <a:t>29.05.2014</a:t>
            </a:fld>
            <a:endParaRPr lang="ru-RU"/>
          </a:p>
        </p:txBody>
      </p:sp>
      <p:sp>
        <p:nvSpPr>
          <p:cNvPr id="6" name="Нижний колонтитул 5"/>
          <p:cNvSpPr>
            <a:spLocks noGrp="1"/>
          </p:cNvSpPr>
          <p:nvPr>
            <p:ph type="ftr" sz="quarter" idx="11"/>
          </p:nvPr>
        </p:nvSpPr>
        <p:spPr>
          <a:xfrm>
            <a:off x="914400" y="55499"/>
            <a:ext cx="5562600" cy="365125"/>
          </a:xfrm>
        </p:spPr>
        <p:txBody>
          <a:bodyPr/>
          <a:lstStyle>
            <a:extLst/>
          </a:lstStyle>
          <a:p>
            <a:endParaRPr lang="ru-RU"/>
          </a:p>
        </p:txBody>
      </p:sp>
      <p:sp>
        <p:nvSpPr>
          <p:cNvPr id="7" name="Номер слайда 6"/>
          <p:cNvSpPr>
            <a:spLocks noGrp="1"/>
          </p:cNvSpPr>
          <p:nvPr>
            <p:ph type="sldNum" sz="quarter" idx="12"/>
          </p:nvPr>
        </p:nvSpPr>
        <p:spPr>
          <a:xfrm>
            <a:off x="8610600" y="55499"/>
            <a:ext cx="457200" cy="365125"/>
          </a:xfrm>
        </p:spPr>
        <p:txBody>
          <a:bodyPr/>
          <a:lstStyle>
            <a:extLst/>
          </a:lstStyle>
          <a:p>
            <a:fld id="{4A2FA53E-7BB2-43F1-8A53-64F25E19C6E1}" type="slidenum">
              <a:rPr lang="ru-RU" smtClean="0"/>
              <a:pPr/>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Прямоугольник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Прямоугольник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Прямоугольник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Прямоугольник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Прямоугольник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Прямоугольник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5" name="Прямоугольник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6" name="Прямоугольник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7" name="Прямоугольник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Заголовок 21"/>
          <p:cNvSpPr>
            <a:spLocks noGrp="1"/>
          </p:cNvSpPr>
          <p:nvPr>
            <p:ph type="title"/>
          </p:nvPr>
        </p:nvSpPr>
        <p:spPr>
          <a:xfrm>
            <a:off x="914400" y="512064"/>
            <a:ext cx="7772400" cy="914400"/>
          </a:xfrm>
          <a:prstGeom prst="rect">
            <a:avLst/>
          </a:prstGeom>
        </p:spPr>
        <p:txBody>
          <a:bodyPr vert="horz" anchor="t">
            <a:noAutofit/>
          </a:bodyPr>
          <a:lstStyle>
            <a:extLst/>
          </a:lstStyle>
          <a:p>
            <a:r>
              <a:rPr kumimoji="0" lang="ru-RU" smtClean="0"/>
              <a:t>Образец заголовка</a:t>
            </a:r>
            <a:endParaRPr kumimoji="0" lang="en-US"/>
          </a:p>
        </p:txBody>
      </p:sp>
      <p:sp>
        <p:nvSpPr>
          <p:cNvPr id="13" name="Текст 12"/>
          <p:cNvSpPr>
            <a:spLocks noGrp="1"/>
          </p:cNvSpPr>
          <p:nvPr>
            <p:ph type="body" idx="1"/>
          </p:nvPr>
        </p:nvSpPr>
        <p:spPr>
          <a:xfrm>
            <a:off x="914400" y="1783560"/>
            <a:ext cx="7772400" cy="4572000"/>
          </a:xfrm>
          <a:prstGeom prst="rect">
            <a:avLst/>
          </a:prstGeom>
        </p:spPr>
        <p:txBody>
          <a:bodyPr vert="horz">
            <a:normAutofit/>
          </a:bodyPr>
          <a:lstStyle>
            <a:extLst/>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
        <p:nvSpPr>
          <p:cNvPr id="14" name="Дата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fld id="{EB18DA11-06CB-4756-829E-CE475DC40B3D}" type="datetimeFigureOut">
              <a:rPr lang="ru-RU" smtClean="0"/>
              <a:pPr/>
              <a:t>29.05.2014</a:t>
            </a:fld>
            <a:endParaRPr lang="ru-RU"/>
          </a:p>
        </p:txBody>
      </p:sp>
      <p:sp>
        <p:nvSpPr>
          <p:cNvPr id="3" name="Нижний колонтитул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extLst/>
          </a:lstStyle>
          <a:p>
            <a:endParaRPr lang="ru-RU"/>
          </a:p>
        </p:txBody>
      </p:sp>
      <p:sp>
        <p:nvSpPr>
          <p:cNvPr id="23" name="Номер слайда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fld id="{4A2FA53E-7BB2-43F1-8A53-64F25E19C6E1}" type="slidenum">
              <a:rPr lang="ru-RU" smtClean="0"/>
              <a:pPr/>
              <a:t>‹#›</a:t>
            </a:fld>
            <a:endParaRPr lang="ru-RU"/>
          </a:p>
        </p:txBody>
      </p:sp>
    </p:spTree>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5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827584" y="2492896"/>
            <a:ext cx="7772400" cy="1975104"/>
          </a:xfrm>
        </p:spPr>
        <p:txBody>
          <a:bodyPr/>
          <a:lstStyle/>
          <a:p>
            <a:pPr algn="ctr"/>
            <a:r>
              <a:rPr lang="ru-RU" sz="4400" baseline="-25000" dirty="0" smtClean="0"/>
              <a:t>ДЕЯТЕЛЬНОСТЬ ЦЕНТРАЛЬНОГО БАНКА</a:t>
            </a:r>
            <a:br>
              <a:rPr lang="ru-RU" sz="4400" baseline="-25000" dirty="0" smtClean="0"/>
            </a:br>
            <a:r>
              <a:rPr lang="ru-RU" sz="4400" baseline="-25000" dirty="0" smtClean="0"/>
              <a:t> И</a:t>
            </a:r>
            <a:br>
              <a:rPr lang="ru-RU" sz="4400" baseline="-25000" dirty="0" smtClean="0"/>
            </a:br>
            <a:r>
              <a:rPr lang="ru-RU" sz="4400" baseline="-25000" dirty="0" smtClean="0"/>
              <a:t> КРЕДИТНО-ДЕНЕЖНАЯ ПОЛИТИКА</a:t>
            </a:r>
            <a:endParaRPr lang="ru-RU" sz="4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3568" y="116632"/>
            <a:ext cx="8229600" cy="419646"/>
          </a:xfrm>
        </p:spPr>
        <p:txBody>
          <a:bodyPr/>
          <a:lstStyle/>
          <a:p>
            <a:r>
              <a:rPr lang="ru-RU" b="1" baseline="-25000" dirty="0" smtClean="0"/>
              <a:t>Операции Федеральной резервной системы</a:t>
            </a:r>
            <a:endParaRPr lang="ru-RU" dirty="0"/>
          </a:p>
        </p:txBody>
      </p:sp>
      <p:sp>
        <p:nvSpPr>
          <p:cNvPr id="4" name="Содержимое 3"/>
          <p:cNvSpPr>
            <a:spLocks noGrp="1"/>
          </p:cNvSpPr>
          <p:nvPr>
            <p:ph sz="half" idx="1"/>
          </p:nvPr>
        </p:nvSpPr>
        <p:spPr>
          <a:xfrm>
            <a:off x="395536" y="908720"/>
            <a:ext cx="8424936" cy="1656184"/>
          </a:xfrm>
        </p:spPr>
        <p:txBody>
          <a:bodyPr>
            <a:normAutofit fontScale="55000" lnSpcReduction="20000"/>
          </a:bodyPr>
          <a:lstStyle/>
          <a:p>
            <a:pPr>
              <a:buFont typeface="Wingdings" pitchFamily="2" charset="2"/>
              <a:buChar char="Ø"/>
            </a:pPr>
            <a:r>
              <a:rPr lang="ru-RU" baseline="-25000" dirty="0" smtClean="0">
                <a:latin typeface="Comic Sans MS" pitchFamily="66" charset="0"/>
              </a:rPr>
              <a:t>На рис. 3 показаны различные стадии операций ФРС, с точки зрения самого банка. В распоряжении Федеральной резервной системы имеется множество инструментов кредитно-денежной политики. Они дают возможность влиять на определенные промежуточные цели (например, такие как резервы, предложение денег и процентные ставки). </a:t>
            </a:r>
          </a:p>
          <a:p>
            <a:pPr>
              <a:buFont typeface="Wingdings" pitchFamily="2" charset="2"/>
              <a:buChar char="Ø"/>
            </a:pPr>
            <a:r>
              <a:rPr lang="ru-RU" baseline="-25000" dirty="0" smtClean="0">
                <a:latin typeface="Comic Sans MS" pitchFamily="66" charset="0"/>
              </a:rPr>
              <a:t>Эти инструменты используются для того, чтобы способствовать достижению конечных целей здоровой экономики - низкой инфляции, быстрого увеличения объемов производства и низкого уровня безработицы. Чтобы продолжать анализировать дальше, очень важно иметь четкое представление обо всех этих инструментах, промежуточных и конечных целях кредитно-денежной политики.</a:t>
            </a:r>
            <a:endParaRPr lang="ru-RU" dirty="0">
              <a:latin typeface="Comic Sans MS" pitchFamily="66" charset="0"/>
            </a:endParaRPr>
          </a:p>
        </p:txBody>
      </p:sp>
      <p:pic>
        <p:nvPicPr>
          <p:cNvPr id="6146" name="Picture 2" descr="C:\Users\Илья\Desktop\213.jpg"/>
          <p:cNvPicPr>
            <a:picLocks noChangeAspect="1" noChangeArrowheads="1"/>
          </p:cNvPicPr>
          <p:nvPr/>
        </p:nvPicPr>
        <p:blipFill>
          <a:blip r:embed="rId2" cstate="print"/>
          <a:srcRect/>
          <a:stretch>
            <a:fillRect/>
          </a:stretch>
        </p:blipFill>
        <p:spPr bwMode="auto">
          <a:xfrm>
            <a:off x="1979712" y="2420888"/>
            <a:ext cx="5616624" cy="2156838"/>
          </a:xfrm>
          <a:prstGeom prst="rect">
            <a:avLst/>
          </a:prstGeom>
          <a:noFill/>
        </p:spPr>
      </p:pic>
      <p:sp>
        <p:nvSpPr>
          <p:cNvPr id="6" name="Прямоугольник 5"/>
          <p:cNvSpPr/>
          <p:nvPr/>
        </p:nvSpPr>
        <p:spPr>
          <a:xfrm>
            <a:off x="2051720" y="4653136"/>
            <a:ext cx="7560840" cy="451406"/>
          </a:xfrm>
          <a:prstGeom prst="rect">
            <a:avLst/>
          </a:prstGeom>
        </p:spPr>
        <p:txBody>
          <a:bodyPr wrap="square">
            <a:spAutoFit/>
          </a:bodyPr>
          <a:lstStyle/>
          <a:p>
            <a:r>
              <a:rPr lang="ru-RU" sz="1400" b="1" baseline="-25000" dirty="0"/>
              <a:t>Рис. </a:t>
            </a:r>
            <a:r>
              <a:rPr lang="ru-RU" sz="1400" b="1" baseline="-25000" dirty="0" smtClean="0"/>
              <a:t>3</a:t>
            </a:r>
            <a:r>
              <a:rPr lang="ru-RU" sz="1400" b="1" baseline="-25000" dirty="0"/>
              <a:t>. В то время как правление ФРС, в конечном счете, преследует такую цель, как стабильность цен; </a:t>
            </a:r>
            <a:endParaRPr lang="ru-RU" sz="1400" b="1" baseline="-25000" dirty="0" smtClean="0"/>
          </a:p>
          <a:p>
            <a:r>
              <a:rPr lang="ru-RU" sz="1400" b="1" baseline="-25000" dirty="0" smtClean="0"/>
              <a:t>в </a:t>
            </a:r>
            <a:r>
              <a:rPr lang="ru-RU" sz="1400" b="1" baseline="-25000" dirty="0"/>
              <a:t>краткосрочном периоде ее действия направлены на промежуточные целевые переменные</a:t>
            </a:r>
            <a:endParaRPr lang="ru-RU" sz="1400" b="1" dirty="0"/>
          </a:p>
        </p:txBody>
      </p:sp>
      <p:sp>
        <p:nvSpPr>
          <p:cNvPr id="7" name="Прямоугольник 6"/>
          <p:cNvSpPr/>
          <p:nvPr/>
        </p:nvSpPr>
        <p:spPr>
          <a:xfrm>
            <a:off x="683568" y="5301208"/>
            <a:ext cx="7992888" cy="995144"/>
          </a:xfrm>
          <a:prstGeom prst="rect">
            <a:avLst/>
          </a:prstGeom>
        </p:spPr>
        <p:txBody>
          <a:bodyPr wrap="square">
            <a:spAutoFit/>
          </a:bodyPr>
          <a:lstStyle/>
          <a:p>
            <a:pPr algn="ctr"/>
            <a:r>
              <a:rPr lang="ru-RU" sz="1600" baseline="-25000" dirty="0">
                <a:latin typeface="Comic Sans MS" pitchFamily="66" charset="0"/>
              </a:rPr>
              <a:t>Проводя кредитно-денежную политику, ФРС использует те инструменты, которые находятся в ее распоряжении — операции на открытом рынке, учетная ставка и резервные требования. Они позволяют влиять на величину банковских резервов, предложение денег и процентные ставки — промежуточные целевые переменные кредитно-денежной политики. В конечном счете фискальная и кредитно-денежная политика направлены на достижение конечных целей, а именно: быстрого экономического роста, низкого уровня безработицы и стабильных цен.</a:t>
            </a:r>
            <a:endParaRPr lang="ru-RU" sz="1600" dirty="0">
              <a:latin typeface="Comic Sans MS" pitchFamily="66"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683568" y="404664"/>
            <a:ext cx="8231832" cy="6120680"/>
          </a:xfrm>
        </p:spPr>
        <p:txBody>
          <a:bodyPr>
            <a:normAutofit fontScale="70000" lnSpcReduction="20000"/>
          </a:bodyPr>
          <a:lstStyle/>
          <a:p>
            <a:pPr>
              <a:buFont typeface="Wingdings" pitchFamily="2" charset="2"/>
              <a:buChar char="Ø"/>
            </a:pPr>
            <a:r>
              <a:rPr lang="ru-RU" sz="5100" b="1" baseline="-25000" dirty="0" smtClean="0">
                <a:latin typeface="Comic Sans MS" pitchFamily="66" charset="0"/>
              </a:rPr>
              <a:t>Различают три основных инструмента кредитно-денежной политики.</a:t>
            </a:r>
            <a:endParaRPr lang="ru-RU" sz="5100" b="1" dirty="0" smtClean="0">
              <a:latin typeface="Comic Sans MS" pitchFamily="66" charset="0"/>
            </a:endParaRPr>
          </a:p>
          <a:p>
            <a:pPr>
              <a:buFont typeface="Wingdings" pitchFamily="2" charset="2"/>
              <a:buChar char="Ø"/>
            </a:pPr>
            <a:endParaRPr lang="ru-RU" b="1" baseline="-25000" dirty="0" smtClean="0">
              <a:latin typeface="Comic Sans MS" pitchFamily="66" charset="0"/>
            </a:endParaRPr>
          </a:p>
          <a:p>
            <a:pPr>
              <a:buFont typeface="Wingdings" pitchFamily="2" charset="2"/>
              <a:buChar char="Ø"/>
            </a:pPr>
            <a:r>
              <a:rPr lang="ru-RU" b="1" baseline="-25000" dirty="0" smtClean="0">
                <a:latin typeface="Comic Sans MS" pitchFamily="66" charset="0"/>
              </a:rPr>
              <a:t>Операции на открытом рынке </a:t>
            </a:r>
            <a:r>
              <a:rPr lang="ru-RU" baseline="-25000" dirty="0" smtClean="0">
                <a:latin typeface="Comic Sans MS" pitchFamily="66" charset="0"/>
              </a:rPr>
              <a:t>- покупка и продажа государственных ценных бумаг на открытом рынке с целью изменения уровня резервов.</a:t>
            </a:r>
            <a:endParaRPr lang="ru-RU" dirty="0" smtClean="0">
              <a:latin typeface="Comic Sans MS" pitchFamily="66" charset="0"/>
            </a:endParaRPr>
          </a:p>
          <a:p>
            <a:pPr>
              <a:buFont typeface="Wingdings" pitchFamily="2" charset="2"/>
              <a:buChar char="Ø"/>
            </a:pPr>
            <a:r>
              <a:rPr lang="ru-RU" b="1" baseline="-25000" dirty="0" smtClean="0">
                <a:latin typeface="Comic Sans MS" pitchFamily="66" charset="0"/>
              </a:rPr>
              <a:t>Политика учетной ставки </a:t>
            </a:r>
            <a:r>
              <a:rPr lang="ru-RU" baseline="-25000" dirty="0" smtClean="0">
                <a:latin typeface="Comic Sans MS" pitchFamily="66" charset="0"/>
              </a:rPr>
              <a:t>- установление процентной ставки, которая также называется учетной ставкой, по которой коммерческие банки и другие депозитарные институты могут брать деньги в долг у ФРС.</a:t>
            </a:r>
          </a:p>
          <a:p>
            <a:pPr>
              <a:buFont typeface="Wingdings" pitchFamily="2" charset="2"/>
              <a:buChar char="Ø"/>
            </a:pPr>
            <a:r>
              <a:rPr lang="ru-RU" b="1" baseline="-25000" dirty="0" smtClean="0">
                <a:latin typeface="Comic Sans MS" pitchFamily="66" charset="0"/>
              </a:rPr>
              <a:t>Политика резервных требований </a:t>
            </a:r>
            <a:r>
              <a:rPr lang="ru-RU" baseline="-25000" dirty="0" smtClean="0">
                <a:latin typeface="Comic Sans MS" pitchFamily="66" charset="0"/>
              </a:rPr>
              <a:t>- установление и изменение нормы обязательных резервов по отношению к депозитам банков и других финансовых институтов.</a:t>
            </a:r>
            <a:endParaRPr lang="ru-RU" dirty="0" smtClean="0">
              <a:latin typeface="Comic Sans MS" pitchFamily="66" charset="0"/>
            </a:endParaRPr>
          </a:p>
          <a:p>
            <a:pPr>
              <a:buFont typeface="Wingdings" pitchFamily="2" charset="2"/>
              <a:buChar char="Ø"/>
            </a:pPr>
            <a:endParaRPr lang="ru-RU" baseline="-25000" dirty="0" smtClean="0">
              <a:latin typeface="Comic Sans MS" pitchFamily="66" charset="0"/>
            </a:endParaRPr>
          </a:p>
          <a:p>
            <a:pPr>
              <a:buFont typeface="Wingdings" pitchFamily="2" charset="2"/>
              <a:buChar char="Ø"/>
            </a:pPr>
            <a:endParaRPr lang="ru-RU" baseline="-25000" dirty="0" smtClean="0">
              <a:latin typeface="Comic Sans MS" pitchFamily="66" charset="0"/>
            </a:endParaRPr>
          </a:p>
          <a:p>
            <a:pPr>
              <a:buFont typeface="Wingdings" pitchFamily="2" charset="2"/>
              <a:buChar char="Ø"/>
            </a:pPr>
            <a:r>
              <a:rPr lang="ru-RU" baseline="-25000" dirty="0" smtClean="0">
                <a:latin typeface="Comic Sans MS" pitchFamily="66" charset="0"/>
              </a:rPr>
              <a:t>В процессе управления денежной массой ФРС должна следить за целым рядом переменных, выступающих в роли промежуточных целей (целевые переменные). Данные экономические переменные не относятся ни к инструментам кредитно-денежной политики ФРС, ни к ее конечным целям. Они выполняют роль передаточного механизма, который соединяет инструменты ФРС с ее конечными целями. Стремясь достичь какой-то конечной цели, ФРС воспользуется одним из своих инструментов, например учетной ставкой. Изменив ее уровень, ФРС повлияет на одну из промежуточных целевых переменных, например процентную ставку, или условия кредитования, или объем денежной массы. ФРС можно сравнить с врачом, который, интересуясь состоянием здоровья больного, измеряет пульс и кровяное давление. Федеральная резервная система же внимательно следит за промежуточными целями.</a:t>
            </a:r>
            <a:endParaRPr lang="ru-RU" dirty="0" smtClean="0">
              <a:latin typeface="Comic Sans MS" pitchFamily="66" charset="0"/>
            </a:endParaRPr>
          </a:p>
          <a:p>
            <a:endParaRPr lang="ru-RU"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63688" y="0"/>
            <a:ext cx="8229600" cy="404664"/>
          </a:xfrm>
        </p:spPr>
        <p:txBody>
          <a:bodyPr/>
          <a:lstStyle/>
          <a:p>
            <a:r>
              <a:rPr lang="ru-RU" b="1" baseline="-25000" dirty="0" smtClean="0"/>
              <a:t>Баланс Федеральных резервных банков</a:t>
            </a:r>
            <a:endParaRPr lang="ru-RU" dirty="0"/>
          </a:p>
        </p:txBody>
      </p:sp>
      <p:sp>
        <p:nvSpPr>
          <p:cNvPr id="4" name="Содержимое 3"/>
          <p:cNvSpPr>
            <a:spLocks noGrp="1"/>
          </p:cNvSpPr>
          <p:nvPr>
            <p:ph sz="half" idx="1"/>
          </p:nvPr>
        </p:nvSpPr>
        <p:spPr>
          <a:xfrm>
            <a:off x="539552" y="620688"/>
            <a:ext cx="8375848" cy="2497956"/>
          </a:xfrm>
        </p:spPr>
        <p:txBody>
          <a:bodyPr>
            <a:normAutofit fontScale="85000" lnSpcReduction="20000"/>
          </a:bodyPr>
          <a:lstStyle/>
          <a:p>
            <a:pPr>
              <a:buFont typeface="Wingdings" pitchFamily="2" charset="2"/>
              <a:buChar char="Ø"/>
            </a:pPr>
            <a:r>
              <a:rPr lang="ru-RU" baseline="-25000" dirty="0" smtClean="0">
                <a:latin typeface="Comic Sans MS" pitchFamily="66" charset="0"/>
              </a:rPr>
              <a:t>Анализируя деятельность Центрального банка, нам необходимо описать сводный баланс Федеральной резервной системы, отображенный в табл. 1. </a:t>
            </a:r>
          </a:p>
          <a:p>
            <a:pPr>
              <a:buFont typeface="Wingdings" pitchFamily="2" charset="2"/>
              <a:buChar char="Ø"/>
            </a:pPr>
            <a:r>
              <a:rPr lang="ru-RU" baseline="-25000" dirty="0" smtClean="0">
                <a:latin typeface="Comic Sans MS" pitchFamily="66" charset="0"/>
              </a:rPr>
              <a:t>Ценные бумаги правительства Америки составляют большую часть активов ФРС (к примеру, государственные облигации). Мелкие статьи активов — ссуды и акцептованные (т.е. учтенные) векселя — в основном выданы коммерческим банкам. Еще одним инструментом ФРС является процентная ставка, по которой ФРС выдает эти средства (она также называется “учетной ставкой”).</a:t>
            </a:r>
            <a:endParaRPr lang="ru-RU" dirty="0" smtClean="0">
              <a:latin typeface="Comic Sans MS" pitchFamily="66" charset="0"/>
            </a:endParaRPr>
          </a:p>
          <a:p>
            <a:pPr>
              <a:buNone/>
            </a:pPr>
            <a:endParaRPr lang="ru-RU" dirty="0"/>
          </a:p>
        </p:txBody>
      </p:sp>
      <p:pic>
        <p:nvPicPr>
          <p:cNvPr id="7170" name="Picture 2" descr="C:\Users\Илья\Desktop\табл.jpg"/>
          <p:cNvPicPr>
            <a:picLocks noChangeAspect="1" noChangeArrowheads="1"/>
          </p:cNvPicPr>
          <p:nvPr/>
        </p:nvPicPr>
        <p:blipFill>
          <a:blip r:embed="rId2" cstate="print"/>
          <a:srcRect/>
          <a:stretch>
            <a:fillRect/>
          </a:stretch>
        </p:blipFill>
        <p:spPr bwMode="auto">
          <a:xfrm>
            <a:off x="1259632" y="3068960"/>
            <a:ext cx="6991351" cy="2019300"/>
          </a:xfrm>
          <a:prstGeom prst="rect">
            <a:avLst/>
          </a:prstGeom>
          <a:noFill/>
        </p:spPr>
      </p:pic>
      <p:sp>
        <p:nvSpPr>
          <p:cNvPr id="6" name="Прямоугольник 5"/>
          <p:cNvSpPr/>
          <p:nvPr/>
        </p:nvSpPr>
        <p:spPr>
          <a:xfrm>
            <a:off x="1187624" y="5085184"/>
            <a:ext cx="7344816" cy="338554"/>
          </a:xfrm>
          <a:prstGeom prst="rect">
            <a:avLst/>
          </a:prstGeom>
        </p:spPr>
        <p:txBody>
          <a:bodyPr wrap="square">
            <a:spAutoFit/>
          </a:bodyPr>
          <a:lstStyle/>
          <a:p>
            <a:r>
              <a:rPr lang="ru-RU" sz="1600" baseline="-25000" dirty="0">
                <a:latin typeface="Comic Sans MS" pitchFamily="66" charset="0"/>
              </a:rPr>
              <a:t>Таблица </a:t>
            </a:r>
            <a:r>
              <a:rPr lang="ru-RU" sz="1600" baseline="-25000" dirty="0" smtClean="0">
                <a:latin typeface="Comic Sans MS" pitchFamily="66" charset="0"/>
              </a:rPr>
              <a:t>1</a:t>
            </a:r>
            <a:r>
              <a:rPr lang="ru-RU" sz="1600" baseline="-25000" dirty="0">
                <a:latin typeface="Comic Sans MS" pitchFamily="66" charset="0"/>
              </a:rPr>
              <a:t>. Банкноты Федеральных резервных банков и вклады составляют основу денежной массы </a:t>
            </a:r>
            <a:r>
              <a:rPr lang="ru-RU" sz="1600" baseline="-25000" dirty="0" smtClean="0">
                <a:latin typeface="Comic Sans MS" pitchFamily="66" charset="0"/>
              </a:rPr>
              <a:t> США</a:t>
            </a:r>
            <a:endParaRPr lang="ru-RU" sz="1600" dirty="0">
              <a:latin typeface="Comic Sans MS" pitchFamily="66" charset="0"/>
            </a:endParaRPr>
          </a:p>
        </p:txBody>
      </p:sp>
      <p:sp>
        <p:nvSpPr>
          <p:cNvPr id="7" name="Прямоугольник 6"/>
          <p:cNvSpPr/>
          <p:nvPr/>
        </p:nvSpPr>
        <p:spPr>
          <a:xfrm>
            <a:off x="971600" y="5589240"/>
            <a:ext cx="7776864" cy="1107996"/>
          </a:xfrm>
          <a:prstGeom prst="rect">
            <a:avLst/>
          </a:prstGeom>
        </p:spPr>
        <p:txBody>
          <a:bodyPr wrap="square">
            <a:spAutoFit/>
          </a:bodyPr>
          <a:lstStyle/>
          <a:p>
            <a:r>
              <a:rPr lang="ru-RU" baseline="-25000" dirty="0">
                <a:latin typeface="Comic Sans MS" pitchFamily="66" charset="0"/>
              </a:rPr>
              <a:t>ФРС, контролируя свои доходные активы (государственные ценные бумаги и ссуды), держит под контролем и свои пассивы (вклады и банкноты Федеральных резервных банков). </a:t>
            </a:r>
            <a:endParaRPr lang="ru-RU" baseline="-25000" dirty="0" smtClean="0">
              <a:latin typeface="Comic Sans MS" pitchFamily="66" charset="0"/>
            </a:endParaRPr>
          </a:p>
          <a:p>
            <a:r>
              <a:rPr lang="ru-RU" baseline="-25000" dirty="0" smtClean="0">
                <a:latin typeface="Comic Sans MS" pitchFamily="66" charset="0"/>
              </a:rPr>
              <a:t>Она </a:t>
            </a:r>
            <a:r>
              <a:rPr lang="ru-RU" baseline="-25000" dirty="0">
                <a:latin typeface="Comic Sans MS" pitchFamily="66" charset="0"/>
              </a:rPr>
              <a:t>регулирует объем денежной массы (наличность и бессрочные вклады, </a:t>
            </a:r>
            <a:r>
              <a:rPr lang="ru-RU" i="1" baseline="-25000" dirty="0">
                <a:latin typeface="Comic Sans MS" pitchFamily="66" charset="0"/>
              </a:rPr>
              <a:t>М,), что позволяет ей влиять на уровень ВВП, безработицы и инфляции. </a:t>
            </a:r>
            <a:endParaRPr lang="ru-RU" i="1" baseline="-25000" dirty="0" smtClean="0">
              <a:latin typeface="Comic Sans MS" pitchFamily="66" charset="0"/>
            </a:endParaRPr>
          </a:p>
          <a:p>
            <a:r>
              <a:rPr lang="ru-RU" i="1" baseline="-25000" dirty="0" smtClean="0">
                <a:latin typeface="Comic Sans MS" pitchFamily="66" charset="0"/>
              </a:rPr>
              <a:t>(</a:t>
            </a:r>
            <a:r>
              <a:rPr lang="ru-RU" i="1" baseline="-25000" dirty="0">
                <a:latin typeface="Comic Sans MS" pitchFamily="66" charset="0"/>
              </a:rPr>
              <a:t>Источник: </a:t>
            </a:r>
            <a:r>
              <a:rPr lang="en-US" i="1" baseline="-25000" dirty="0">
                <a:latin typeface="Comic Sans MS" pitchFamily="66" charset="0"/>
              </a:rPr>
              <a:t>Federal Reserve Bulletin, June, 1994.)</a:t>
            </a:r>
            <a:endParaRPr lang="ru-RU" i="1" dirty="0">
              <a:latin typeface="Comic Sans MS" pitchFamily="66"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611560" y="116632"/>
            <a:ext cx="8352928" cy="4572000"/>
          </a:xfrm>
        </p:spPr>
        <p:txBody>
          <a:bodyPr>
            <a:normAutofit/>
          </a:bodyPr>
          <a:lstStyle/>
          <a:p>
            <a:pPr>
              <a:buFont typeface="Wingdings" pitchFamily="2" charset="2"/>
              <a:buChar char="Ø"/>
            </a:pPr>
            <a:r>
              <a:rPr lang="ru-RU" sz="2400" baseline="-25000" dirty="0" smtClean="0">
                <a:latin typeface="Comic Sans MS" pitchFamily="66" charset="0"/>
              </a:rPr>
              <a:t>Наличность и резервы составляют большую часть активов. Банкноты Федеральной резервной системы являются главной статьей пассивов ФРС. Это те бумажные деньги, которыми мы пользуемся каждый день. Банковские резервы, или остатки, хранящиеся на счетах коммерческих банков в Федеральных резервных банках и показанные как пассивы ФРС, также являются жизненно необходимыми. Вместе с кассовыми остатками они образуют те самые резервы, о которых мы уже рассказывали. Они представляют собой основу для многократного увеличения вкладов в национальной банковской системе.</a:t>
            </a:r>
            <a:endParaRPr lang="ru-RU" sz="2400" dirty="0" smtClean="0">
              <a:latin typeface="Comic Sans MS" pitchFamily="66" charset="0"/>
            </a:endParaRPr>
          </a:p>
          <a:p>
            <a:pPr>
              <a:buFont typeface="Wingdings" pitchFamily="2" charset="2"/>
              <a:buChar char="Ø"/>
            </a:pPr>
            <a:r>
              <a:rPr lang="ru-RU" sz="2400" baseline="-25000" dirty="0" smtClean="0">
                <a:latin typeface="Comic Sans MS" pitchFamily="66" charset="0"/>
              </a:rPr>
              <a:t>Изменяя запас государственных ценных бумаг, правление ФРС может изменить величину банковских резервов и таким образом вызвать такой ход событий, который, в конечном итоге, окажет влияние на общее количество денег, находящихся в обращении.</a:t>
            </a:r>
            <a:endParaRPr lang="ru-RU" sz="2400" dirty="0" smtClean="0">
              <a:latin typeface="Comic Sans MS" pitchFamily="66" charset="0"/>
            </a:endParaRPr>
          </a:p>
          <a:p>
            <a:endParaRPr lang="ru-RU" dirty="0"/>
          </a:p>
        </p:txBody>
      </p:sp>
      <p:pic>
        <p:nvPicPr>
          <p:cNvPr id="8194" name="Picture 2" descr="C:\Users\Илья\Desktop\_100-долларов.jpg"/>
          <p:cNvPicPr>
            <a:picLocks noChangeAspect="1" noChangeArrowheads="1"/>
          </p:cNvPicPr>
          <p:nvPr/>
        </p:nvPicPr>
        <p:blipFill>
          <a:blip r:embed="rId2" cstate="print"/>
          <a:srcRect/>
          <a:stretch>
            <a:fillRect/>
          </a:stretch>
        </p:blipFill>
        <p:spPr bwMode="auto">
          <a:xfrm>
            <a:off x="2483768" y="3861048"/>
            <a:ext cx="4608512" cy="2880320"/>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3568" y="116632"/>
            <a:ext cx="8229600" cy="720080"/>
          </a:xfrm>
        </p:spPr>
        <p:txBody>
          <a:bodyPr/>
          <a:lstStyle/>
          <a:p>
            <a:pPr algn="ctr"/>
            <a:r>
              <a:rPr lang="ru-RU" b="1" baseline="-25000" dirty="0" smtClean="0"/>
              <a:t>ОСНОВНЫЕ </a:t>
            </a:r>
            <a:r>
              <a:rPr lang="ru-RU" b="1" baseline="-25000" dirty="0" smtClean="0"/>
              <a:t>РЫЧАГИ</a:t>
            </a:r>
            <a:r>
              <a:rPr lang="ru-RU" b="1" dirty="0" smtClean="0"/>
              <a:t> </a:t>
            </a:r>
            <a:r>
              <a:rPr lang="ru-RU" b="1" baseline="-25000" dirty="0" smtClean="0"/>
              <a:t>КРЕДИТНО-ДЕНЕЖНОГО</a:t>
            </a:r>
            <a:r>
              <a:rPr lang="ru-RU" b="1" dirty="0" smtClean="0"/>
              <a:t> </a:t>
            </a:r>
            <a:r>
              <a:rPr lang="ru-RU" b="1" baseline="-25000" dirty="0" smtClean="0"/>
              <a:t>МЕХАНИЗМА</a:t>
            </a:r>
            <a:endParaRPr lang="ru-RU" dirty="0"/>
          </a:p>
        </p:txBody>
      </p:sp>
      <p:sp>
        <p:nvSpPr>
          <p:cNvPr id="4" name="Содержимое 3"/>
          <p:cNvSpPr>
            <a:spLocks noGrp="1"/>
          </p:cNvSpPr>
          <p:nvPr>
            <p:ph sz="half" idx="1"/>
          </p:nvPr>
        </p:nvSpPr>
        <p:spPr>
          <a:xfrm>
            <a:off x="683568" y="908720"/>
            <a:ext cx="8231832" cy="5098380"/>
          </a:xfrm>
        </p:spPr>
        <p:txBody>
          <a:bodyPr>
            <a:normAutofit fontScale="55000" lnSpcReduction="20000"/>
          </a:bodyPr>
          <a:lstStyle/>
          <a:p>
            <a:pPr algn="ctr">
              <a:buNone/>
            </a:pPr>
            <a:r>
              <a:rPr lang="ru-RU" sz="4500" b="1" baseline="-25000" dirty="0" smtClean="0">
                <a:latin typeface="Comic Sans MS" pitchFamily="66" charset="0"/>
              </a:rPr>
              <a:t>Операции на открытом рынке</a:t>
            </a:r>
            <a:endParaRPr lang="ru-RU" sz="4500" b="1" dirty="0" smtClean="0">
              <a:latin typeface="Comic Sans MS" pitchFamily="66" charset="0"/>
            </a:endParaRPr>
          </a:p>
          <a:p>
            <a:pPr>
              <a:buFont typeface="Wingdings" pitchFamily="2" charset="2"/>
              <a:buChar char="Ø"/>
            </a:pPr>
            <a:r>
              <a:rPr lang="ru-RU" baseline="-25000" dirty="0" smtClean="0">
                <a:latin typeface="Comic Sans MS" pitchFamily="66" charset="0"/>
              </a:rPr>
              <a:t>Операции на открытом рынке являются наиболее часто используемым инструментом ФРС</a:t>
            </a:r>
            <a:r>
              <a:rPr lang="ru-RU" baseline="-25000" dirty="0" smtClean="0">
                <a:latin typeface="Comic Sans MS" pitchFamily="66" charset="0"/>
              </a:rPr>
              <a:t>.</a:t>
            </a:r>
          </a:p>
          <a:p>
            <a:pPr>
              <a:buFont typeface="Wingdings" pitchFamily="2" charset="2"/>
              <a:buChar char="Ø"/>
            </a:pPr>
            <a:endParaRPr lang="ru-RU" dirty="0" smtClean="0">
              <a:latin typeface="Comic Sans MS" pitchFamily="66" charset="0"/>
            </a:endParaRPr>
          </a:p>
          <a:p>
            <a:pPr>
              <a:buFont typeface="Wingdings" pitchFamily="2" charset="2"/>
              <a:buChar char="Ø"/>
            </a:pPr>
            <a:r>
              <a:rPr lang="ru-RU" i="1" baseline="-25000" dirty="0" smtClean="0">
                <a:latin typeface="Comic Sans MS" pitchFamily="66" charset="0"/>
              </a:rPr>
              <a:t>ФРС, продавая или покупая государственные ценные бумаги на открытом рынке, может уменьшить или увеличить банковские резервы. Данные так называемые операции на открытом рынке являются наиболее важным инструментом Центрального банка, используемым для стабилизации экономики.</a:t>
            </a:r>
          </a:p>
          <a:p>
            <a:pPr>
              <a:buFont typeface="Wingdings" pitchFamily="2" charset="2"/>
              <a:buChar char="Ø"/>
            </a:pPr>
            <a:endParaRPr lang="ru-RU" i="1" dirty="0" smtClean="0">
              <a:latin typeface="Comic Sans MS" pitchFamily="66" charset="0"/>
            </a:endParaRPr>
          </a:p>
          <a:p>
            <a:pPr>
              <a:buFont typeface="Wingdings" pitchFamily="2" charset="2"/>
              <a:buChar char="Ø"/>
            </a:pPr>
            <a:r>
              <a:rPr lang="ru-RU" baseline="-25000" dirty="0" smtClean="0">
                <a:latin typeface="Comic Sans MS" pitchFamily="66" charset="0"/>
              </a:rPr>
              <a:t>Разрабатывая свою политику, ФКООР решает, накачивать ли банковскую систему дополнительными резервами, </a:t>
            </a:r>
            <a:r>
              <a:rPr lang="ru-RU" baseline="-25000" dirty="0" smtClean="0">
                <a:latin typeface="Comic Sans MS" pitchFamily="66" charset="0"/>
              </a:rPr>
              <a:t>скупая</a:t>
            </a:r>
            <a:r>
              <a:rPr lang="ru-RU" dirty="0" smtClean="0">
                <a:latin typeface="Comic Sans MS" pitchFamily="66" charset="0"/>
              </a:rPr>
              <a:t> </a:t>
            </a:r>
            <a:r>
              <a:rPr lang="ru-RU" baseline="-25000" dirty="0" smtClean="0">
                <a:latin typeface="Comic Sans MS" pitchFamily="66" charset="0"/>
              </a:rPr>
              <a:t>казначейские </a:t>
            </a:r>
            <a:r>
              <a:rPr lang="ru-RU" baseline="-25000" dirty="0" smtClean="0">
                <a:latin typeface="Comic Sans MS" pitchFamily="66" charset="0"/>
              </a:rPr>
              <a:t>векселя (т.е. краткосрочные облигации) и долгосрочные правительственные облигации, или же сокращать резервы, продавая государственные ценные бумаги.</a:t>
            </a:r>
            <a:endParaRPr lang="ru-RU" dirty="0" smtClean="0">
              <a:latin typeface="Comic Sans MS" pitchFamily="66" charset="0"/>
            </a:endParaRPr>
          </a:p>
          <a:p>
            <a:pPr>
              <a:buFont typeface="Wingdings" pitchFamily="2" charset="2"/>
              <a:buChar char="Ø"/>
            </a:pPr>
            <a:r>
              <a:rPr lang="ru-RU" baseline="-25000" dirty="0" smtClean="0">
                <a:latin typeface="Comic Sans MS" pitchFamily="66" charset="0"/>
              </a:rPr>
              <a:t>Для того чтобы выяснить, каким образом операции на открытом рынке изменят величину резервов, представим себе ситуацию, когда, по мнению ФРС, темпы инфляции стали слишком высокими, как это произошло в начале 1994 года. Во время заседания ФКООР, проходившего в Вашингтоне, квалифицированные специалисты высказали различные идеи и предложения. Комитет принял решение: “Давайте продадим казначейские векселя из нашего портфеля на сумму 1 </a:t>
            </a:r>
            <a:r>
              <a:rPr lang="ru-RU" baseline="-25000" dirty="0" smtClean="0">
                <a:latin typeface="Comic Sans MS" pitchFamily="66" charset="0"/>
              </a:rPr>
              <a:t>млрд. долл</a:t>
            </a:r>
            <a:r>
              <a:rPr lang="ru-RU" baseline="-25000" dirty="0" smtClean="0">
                <a:latin typeface="Comic Sans MS" pitchFamily="66" charset="0"/>
              </a:rPr>
              <a:t>., </a:t>
            </a:r>
            <a:r>
              <a:rPr lang="ru-RU" baseline="-25000" dirty="0" smtClean="0">
                <a:latin typeface="Comic Sans MS" pitchFamily="66" charset="0"/>
              </a:rPr>
              <a:t>чтобы уменьшить </a:t>
            </a:r>
            <a:r>
              <a:rPr lang="ru-RU" baseline="-25000" dirty="0" smtClean="0">
                <a:latin typeface="Comic Sans MS" pitchFamily="66" charset="0"/>
              </a:rPr>
              <a:t>величину резервов и тем самым сократить совокупное предложение денег и кредитов”. Семь управляющих и пять президентов Федеральных резервных банков единогласно поддержали данное предложение.</a:t>
            </a:r>
            <a:endParaRPr lang="ru-RU" dirty="0" smtClean="0">
              <a:latin typeface="Comic Sans MS" pitchFamily="66" charset="0"/>
            </a:endParaRPr>
          </a:p>
          <a:p>
            <a:pPr>
              <a:buFont typeface="Wingdings" pitchFamily="2" charset="2"/>
              <a:buChar char="Ø"/>
            </a:pPr>
            <a:r>
              <a:rPr lang="ru-RU" baseline="-25000" dirty="0" smtClean="0">
                <a:latin typeface="Comic Sans MS" pitchFamily="66" charset="0"/>
              </a:rPr>
              <a:t>Кому продаются облигации? Открытому рынку, состоящему из дилеров, специализирующихся на </a:t>
            </a:r>
            <a:r>
              <a:rPr lang="ru-RU" baseline="-25000" dirty="0" smtClean="0">
                <a:latin typeface="Comic Sans MS" pitchFamily="66" charset="0"/>
              </a:rPr>
              <a:t>государственных </a:t>
            </a:r>
            <a:r>
              <a:rPr lang="ru-RU" baseline="-25000" dirty="0" smtClean="0">
                <a:latin typeface="Comic Sans MS" pitchFamily="66" charset="0"/>
              </a:rPr>
              <a:t>ценных бумагах, которые затем перепродают их коммерческим банкам, крупным корпорациям, другим финансовым институтам и частным лицам.</a:t>
            </a:r>
            <a:endParaRPr lang="ru-RU" dirty="0" smtClean="0">
              <a:latin typeface="Comic Sans MS" pitchFamily="66" charset="0"/>
            </a:endParaRPr>
          </a:p>
          <a:p>
            <a:pPr>
              <a:buFont typeface="Wingdings" pitchFamily="2" charset="2"/>
              <a:buChar char="Ø"/>
            </a:pPr>
            <a:r>
              <a:rPr lang="ru-RU" baseline="-25000" dirty="0" smtClean="0">
                <a:latin typeface="Comic Sans MS" pitchFamily="66" charset="0"/>
              </a:rPr>
              <a:t>Покупатели, приобретая облигации, обычно выписывают чеки ФРС со своего счета в коммерческом банке. К примеру, если миссис Смит покупает у ФРС облигацию на сумму 10 000 долл., то она выписывает чек на </a:t>
            </a:r>
            <a:r>
              <a:rPr lang="en-US" i="1" baseline="-25000" dirty="0" smtClean="0">
                <a:latin typeface="Comic Sans MS" pitchFamily="66" charset="0"/>
              </a:rPr>
              <a:t>Coyote Bank </a:t>
            </a:r>
            <a:r>
              <a:rPr lang="ru-RU" i="1" baseline="-25000" dirty="0" smtClean="0">
                <a:latin typeface="Comic Sans MS" pitchFamily="66" charset="0"/>
              </a:rPr>
              <a:t>в Санта-Фэ.</a:t>
            </a:r>
            <a:endParaRPr lang="ru-RU" i="1" dirty="0" smtClean="0">
              <a:latin typeface="Comic Sans MS" pitchFamily="66" charset="0"/>
            </a:endParaRPr>
          </a:p>
          <a:p>
            <a:endParaRPr lang="ru-RU"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Илья\Desktop\табл1.jpg"/>
          <p:cNvPicPr>
            <a:picLocks noChangeAspect="1" noChangeArrowheads="1"/>
          </p:cNvPicPr>
          <p:nvPr/>
        </p:nvPicPr>
        <p:blipFill>
          <a:blip r:embed="rId2" cstate="print"/>
          <a:srcRect/>
          <a:stretch>
            <a:fillRect/>
          </a:stretch>
        </p:blipFill>
        <p:spPr bwMode="auto">
          <a:xfrm>
            <a:off x="539552" y="332656"/>
            <a:ext cx="4176464" cy="1249935"/>
          </a:xfrm>
          <a:prstGeom prst="rect">
            <a:avLst/>
          </a:prstGeom>
          <a:noFill/>
        </p:spPr>
      </p:pic>
      <p:pic>
        <p:nvPicPr>
          <p:cNvPr id="1028" name="Picture 4" descr="C:\Users\Илья\Desktop\табл2.jpg"/>
          <p:cNvPicPr>
            <a:picLocks noChangeAspect="1" noChangeArrowheads="1"/>
          </p:cNvPicPr>
          <p:nvPr/>
        </p:nvPicPr>
        <p:blipFill>
          <a:blip r:embed="rId3" cstate="print"/>
          <a:srcRect/>
          <a:stretch>
            <a:fillRect/>
          </a:stretch>
        </p:blipFill>
        <p:spPr bwMode="auto">
          <a:xfrm>
            <a:off x="5148064" y="332656"/>
            <a:ext cx="3672408" cy="1250633"/>
          </a:xfrm>
          <a:prstGeom prst="rect">
            <a:avLst/>
          </a:prstGeom>
          <a:noFill/>
        </p:spPr>
      </p:pic>
      <p:sp>
        <p:nvSpPr>
          <p:cNvPr id="8" name="Прямоугольник 7"/>
          <p:cNvSpPr/>
          <p:nvPr/>
        </p:nvSpPr>
        <p:spPr>
          <a:xfrm>
            <a:off x="539552" y="1700808"/>
            <a:ext cx="4248472" cy="451406"/>
          </a:xfrm>
          <a:prstGeom prst="rect">
            <a:avLst/>
          </a:prstGeom>
        </p:spPr>
        <p:txBody>
          <a:bodyPr wrap="square">
            <a:spAutoFit/>
          </a:bodyPr>
          <a:lstStyle/>
          <a:p>
            <a:r>
              <a:rPr lang="ru-RU" sz="1400" baseline="-25000" dirty="0" smtClean="0">
                <a:latin typeface="Comic Sans MS" pitchFamily="66" charset="0"/>
              </a:rPr>
              <a:t>Таблица </a:t>
            </a:r>
            <a:r>
              <a:rPr lang="en-US" sz="1400" baseline="-25000" dirty="0" smtClean="0">
                <a:latin typeface="Comic Sans MS" pitchFamily="66" charset="0"/>
              </a:rPr>
              <a:t>2(a</a:t>
            </a:r>
            <a:r>
              <a:rPr lang="en-US" sz="1400" baseline="-25000" dirty="0" smtClean="0">
                <a:latin typeface="Comic Sans MS" pitchFamily="66" charset="0"/>
              </a:rPr>
              <a:t>). </a:t>
            </a:r>
            <a:r>
              <a:rPr lang="ru-RU" sz="1400" baseline="-25000" dirty="0" smtClean="0">
                <a:latin typeface="Comic Sans MS" pitchFamily="66" charset="0"/>
              </a:rPr>
              <a:t>Продажи на открытом рынке, осуществляемые ФРС, сначала уменьшают величину резервов</a:t>
            </a:r>
            <a:endParaRPr lang="ru-RU" sz="1400" dirty="0">
              <a:latin typeface="Comic Sans MS" pitchFamily="66" charset="0"/>
            </a:endParaRPr>
          </a:p>
        </p:txBody>
      </p:sp>
      <p:sp>
        <p:nvSpPr>
          <p:cNvPr id="9" name="Прямоугольник 8"/>
          <p:cNvSpPr/>
          <p:nvPr/>
        </p:nvSpPr>
        <p:spPr>
          <a:xfrm>
            <a:off x="5183560" y="1700808"/>
            <a:ext cx="3960440" cy="451406"/>
          </a:xfrm>
          <a:prstGeom prst="rect">
            <a:avLst/>
          </a:prstGeom>
        </p:spPr>
        <p:txBody>
          <a:bodyPr wrap="square">
            <a:spAutoFit/>
          </a:bodyPr>
          <a:lstStyle/>
          <a:p>
            <a:r>
              <a:rPr lang="ru-RU" sz="1400" baseline="-25000" dirty="0" smtClean="0">
                <a:latin typeface="Comic Sans MS" pitchFamily="66" charset="0"/>
              </a:rPr>
              <a:t>Таблица </a:t>
            </a:r>
            <a:r>
              <a:rPr lang="ru-RU" sz="1400" baseline="-25000" dirty="0" smtClean="0">
                <a:latin typeface="Comic Sans MS" pitchFamily="66" charset="0"/>
              </a:rPr>
              <a:t>2(б). </a:t>
            </a:r>
            <a:r>
              <a:rPr lang="ru-RU" sz="1400" baseline="-25000" dirty="0" smtClean="0">
                <a:latin typeface="Comic Sans MS" pitchFamily="66" charset="0"/>
              </a:rPr>
              <a:t>...а в конечном итоге сокращают объем депозитов в соотношении 10 к 1</a:t>
            </a:r>
            <a:endParaRPr lang="ru-RU" sz="1400" dirty="0">
              <a:latin typeface="Comic Sans MS" pitchFamily="66" charset="0"/>
            </a:endParaRPr>
          </a:p>
        </p:txBody>
      </p:sp>
      <p:sp>
        <p:nvSpPr>
          <p:cNvPr id="10" name="Прямоугольник 9"/>
          <p:cNvSpPr/>
          <p:nvPr/>
        </p:nvSpPr>
        <p:spPr>
          <a:xfrm>
            <a:off x="467544" y="2276872"/>
            <a:ext cx="8496944" cy="1241365"/>
          </a:xfrm>
          <a:prstGeom prst="rect">
            <a:avLst/>
          </a:prstGeom>
        </p:spPr>
        <p:txBody>
          <a:bodyPr wrap="square">
            <a:spAutoFit/>
          </a:bodyPr>
          <a:lstStyle/>
          <a:p>
            <a:pPr>
              <a:buFont typeface="Wingdings" pitchFamily="2" charset="2"/>
              <a:buChar char="Ø"/>
            </a:pPr>
            <a:r>
              <a:rPr lang="ru-RU" sz="1400" i="1" baseline="-25000" dirty="0" smtClean="0">
                <a:latin typeface="Comic Sans MS" pitchFamily="66" charset="0"/>
              </a:rPr>
              <a:t>Эти две таблицы иллюстрируют влияние операций на открытом рынке на балансы ФРС и коммерческих банков. В табл. </a:t>
            </a:r>
            <a:r>
              <a:rPr lang="ru-RU" sz="1400" i="1" baseline="-25000" dirty="0" smtClean="0">
                <a:latin typeface="Comic Sans MS" pitchFamily="66" charset="0"/>
              </a:rPr>
              <a:t>2 </a:t>
            </a:r>
            <a:r>
              <a:rPr lang="ru-RU" sz="1400" i="1" baseline="-25000" dirty="0" smtClean="0">
                <a:latin typeface="Comic Sans MS" pitchFamily="66" charset="0"/>
              </a:rPr>
              <a:t>(а) показано, что произойдет в результате продажи Федеральной Резервной Системой государственных ценных бумаг на сумму 1 </a:t>
            </a:r>
            <a:r>
              <a:rPr lang="ru-RU" sz="1400" i="1" baseline="-25000" dirty="0" smtClean="0">
                <a:latin typeface="Comic Sans MS" pitchFamily="66" charset="0"/>
              </a:rPr>
              <a:t>млрд. </a:t>
            </a:r>
            <a:r>
              <a:rPr lang="ru-RU" sz="1400" i="1" baseline="-25000" dirty="0" smtClean="0">
                <a:latin typeface="Comic Sans MS" pitchFamily="66" charset="0"/>
              </a:rPr>
              <a:t>долл. Средства, которые были уплачены за эти ценные бумаги, депонируются в ФРС, и это уменьшает банковские резервы на ту же величину</a:t>
            </a:r>
            <a:r>
              <a:rPr lang="ru-RU" sz="1400" i="1" baseline="-25000" dirty="0" smtClean="0">
                <a:latin typeface="Comic Sans MS" pitchFamily="66" charset="0"/>
              </a:rPr>
              <a:t>.</a:t>
            </a:r>
          </a:p>
          <a:p>
            <a:pPr>
              <a:buFont typeface="Wingdings" pitchFamily="2" charset="2"/>
              <a:buChar char="Ø"/>
            </a:pPr>
            <a:endParaRPr lang="ru-RU" sz="1400" i="1" dirty="0" smtClean="0">
              <a:latin typeface="Comic Sans MS" pitchFamily="66" charset="0"/>
            </a:endParaRPr>
          </a:p>
          <a:p>
            <a:pPr>
              <a:buFont typeface="Wingdings" pitchFamily="2" charset="2"/>
              <a:buChar char="Ø"/>
            </a:pPr>
            <a:r>
              <a:rPr lang="ru-RU" sz="1400" i="1" baseline="-25000" dirty="0" smtClean="0">
                <a:latin typeface="Comic Sans MS" pitchFamily="66" charset="0"/>
              </a:rPr>
              <a:t>Это приводит, как свидетельствует табл. </a:t>
            </a:r>
            <a:r>
              <a:rPr lang="ru-RU" sz="1400" i="1" baseline="-25000" dirty="0" smtClean="0">
                <a:latin typeface="Comic Sans MS" pitchFamily="66" charset="0"/>
              </a:rPr>
              <a:t>2 </a:t>
            </a:r>
            <a:r>
              <a:rPr lang="ru-RU" sz="1400" i="1" baseline="-25000" dirty="0" smtClean="0">
                <a:latin typeface="Comic Sans MS" pitchFamily="66" charset="0"/>
              </a:rPr>
              <a:t>(б), к изменениям в балансе коммерческих банков. При норме обязательных резервов, равной 10% от суммы депозитов, сокращение резервов произойдет во всей банковской системе. Чтобы банковская система вернулась в состояние равновесия, депозиты должны сократиться на сумму 10 </a:t>
            </a:r>
            <a:r>
              <a:rPr lang="ru-RU" sz="1400" i="1" baseline="-25000" dirty="0" smtClean="0">
                <a:latin typeface="Comic Sans MS" pitchFamily="66" charset="0"/>
              </a:rPr>
              <a:t>млрд. </a:t>
            </a:r>
            <a:r>
              <a:rPr lang="ru-RU" sz="1400" i="1" baseline="-25000" dirty="0" smtClean="0">
                <a:latin typeface="Comic Sans MS" pitchFamily="66" charset="0"/>
              </a:rPr>
              <a:t>долл.</a:t>
            </a:r>
            <a:endParaRPr lang="ru-RU" sz="1400" i="1" dirty="0">
              <a:latin typeface="Comic Sans MS" pitchFamily="66" charset="0"/>
            </a:endParaRPr>
          </a:p>
        </p:txBody>
      </p:sp>
      <p:sp>
        <p:nvSpPr>
          <p:cNvPr id="12" name="Прямоугольник 11"/>
          <p:cNvSpPr/>
          <p:nvPr/>
        </p:nvSpPr>
        <p:spPr>
          <a:xfrm>
            <a:off x="539552" y="3933056"/>
            <a:ext cx="8424936" cy="1754326"/>
          </a:xfrm>
          <a:prstGeom prst="rect">
            <a:avLst/>
          </a:prstGeom>
        </p:spPr>
        <p:txBody>
          <a:bodyPr wrap="square">
            <a:spAutoFit/>
          </a:bodyPr>
          <a:lstStyle/>
          <a:p>
            <a:pPr>
              <a:buFont typeface="Wingdings" pitchFamily="2" charset="2"/>
              <a:buChar char="Ø"/>
            </a:pPr>
            <a:r>
              <a:rPr lang="ru-RU" baseline="-25000" dirty="0" smtClean="0">
                <a:latin typeface="Comic Sans MS" pitchFamily="66" charset="0"/>
              </a:rPr>
              <a:t>Затем ФРС предъявляет полученный чек этому банку. Оплачивая данный чек, </a:t>
            </a:r>
            <a:r>
              <a:rPr lang="en-US" i="1" baseline="-25000" dirty="0" smtClean="0">
                <a:latin typeface="Comic Sans MS" pitchFamily="66" charset="0"/>
              </a:rPr>
              <a:t>Coyote Bank </a:t>
            </a:r>
            <a:r>
              <a:rPr lang="ru-RU" i="1" baseline="-25000" dirty="0" smtClean="0">
                <a:latin typeface="Comic Sans MS" pitchFamily="66" charset="0"/>
              </a:rPr>
              <a:t>уменьшает свой баланс на 10 000 долл. В конце дня в этом банке и во всей банковской системе размер резервов (находящихся на счетах Федеральной </a:t>
            </a:r>
            <a:r>
              <a:rPr lang="ru-RU" i="1" baseline="-25000" dirty="0" smtClean="0">
                <a:latin typeface="Comic Sans MS" pitchFamily="66" charset="0"/>
              </a:rPr>
              <a:t>резервной </a:t>
            </a:r>
            <a:r>
              <a:rPr lang="ru-RU" i="1" baseline="-25000" dirty="0" smtClean="0">
                <a:latin typeface="Comic Sans MS" pitchFamily="66" charset="0"/>
              </a:rPr>
              <a:t>системы) сократится на 10 000 долл</a:t>
            </a:r>
            <a:r>
              <a:rPr lang="ru-RU" i="1" baseline="-25000" dirty="0" smtClean="0">
                <a:latin typeface="Comic Sans MS" pitchFamily="66" charset="0"/>
              </a:rPr>
              <a:t>.</a:t>
            </a:r>
          </a:p>
          <a:p>
            <a:pPr>
              <a:buFont typeface="Wingdings" pitchFamily="2" charset="2"/>
              <a:buChar char="Ø"/>
            </a:pPr>
            <a:endParaRPr lang="ru-RU" i="1" dirty="0" smtClean="0">
              <a:latin typeface="Comic Sans MS" pitchFamily="66" charset="0"/>
            </a:endParaRPr>
          </a:p>
          <a:p>
            <a:pPr>
              <a:buFont typeface="Wingdings" pitchFamily="2" charset="2"/>
              <a:buChar char="Ø"/>
            </a:pPr>
            <a:r>
              <a:rPr lang="ru-RU" baseline="-25000" dirty="0" smtClean="0">
                <a:latin typeface="Comic Sans MS" pitchFamily="66" charset="0"/>
              </a:rPr>
              <a:t>В табл. </a:t>
            </a:r>
            <a:r>
              <a:rPr lang="en-US" baseline="-25000" dirty="0" smtClean="0">
                <a:latin typeface="Comic Sans MS" pitchFamily="66" charset="0"/>
              </a:rPr>
              <a:t>2(a</a:t>
            </a:r>
            <a:r>
              <a:rPr lang="en-US" baseline="-25000" dirty="0" smtClean="0">
                <a:latin typeface="Comic Sans MS" pitchFamily="66" charset="0"/>
              </a:rPr>
              <a:t>) </a:t>
            </a:r>
            <a:r>
              <a:rPr lang="ru-RU" baseline="-25000" dirty="0" smtClean="0">
                <a:latin typeface="Comic Sans MS" pitchFamily="66" charset="0"/>
              </a:rPr>
              <a:t>показано, как продажа ценных бумаг на открытом рынке на сумму 1 </a:t>
            </a:r>
            <a:r>
              <a:rPr lang="ru-RU" baseline="-25000" dirty="0" smtClean="0">
                <a:latin typeface="Comic Sans MS" pitchFamily="66" charset="0"/>
              </a:rPr>
              <a:t>млрд. долл., </a:t>
            </a:r>
            <a:r>
              <a:rPr lang="ru-RU" baseline="-25000" dirty="0" smtClean="0">
                <a:latin typeface="Comic Sans MS" pitchFamily="66" charset="0"/>
              </a:rPr>
              <a:t>отразится на балансе ФРС. Такие действия изменяют баланс ФРС, уменьшая как активы, так и пассивы на 1 </a:t>
            </a:r>
            <a:r>
              <a:rPr lang="ru-RU" baseline="-25000" dirty="0" smtClean="0">
                <a:latin typeface="Comic Sans MS" pitchFamily="66" charset="0"/>
              </a:rPr>
              <a:t>млрд. </a:t>
            </a:r>
            <a:r>
              <a:rPr lang="ru-RU" baseline="-25000" dirty="0" smtClean="0">
                <a:latin typeface="Comic Sans MS" pitchFamily="66" charset="0"/>
              </a:rPr>
              <a:t>долл.: продажа правительственных </a:t>
            </a:r>
            <a:r>
              <a:rPr lang="ru-RU" baseline="-25000" dirty="0" smtClean="0">
                <a:latin typeface="Comic Sans MS" pitchFamily="66" charset="0"/>
              </a:rPr>
              <a:t>облигаций </a:t>
            </a:r>
            <a:r>
              <a:rPr lang="ru-RU" baseline="-25000" dirty="0" smtClean="0">
                <a:latin typeface="Comic Sans MS" pitchFamily="66" charset="0"/>
              </a:rPr>
              <a:t>на 1 </a:t>
            </a:r>
            <a:r>
              <a:rPr lang="ru-RU" baseline="-25000" dirty="0" smtClean="0">
                <a:latin typeface="Comic Sans MS" pitchFamily="66" charset="0"/>
              </a:rPr>
              <a:t>млрд. </a:t>
            </a:r>
            <a:r>
              <a:rPr lang="ru-RU" baseline="-25000" dirty="0" smtClean="0">
                <a:latin typeface="Comic Sans MS" pitchFamily="66" charset="0"/>
              </a:rPr>
              <a:t>долл. ФРС сократила ее пассивы на точно такую же сумму — 1 </a:t>
            </a:r>
            <a:r>
              <a:rPr lang="ru-RU" baseline="-25000" dirty="0" smtClean="0">
                <a:latin typeface="Comic Sans MS" pitchFamily="66" charset="0"/>
              </a:rPr>
              <a:t>млрд. долл. </a:t>
            </a:r>
            <a:r>
              <a:rPr lang="ru-RU" baseline="-25000" dirty="0" smtClean="0">
                <a:latin typeface="Comic Sans MS" pitchFamily="66" charset="0"/>
              </a:rPr>
              <a:t>банковских резервов.</a:t>
            </a:r>
            <a:endParaRPr lang="ru-RU" dirty="0">
              <a:latin typeface="Comic Sans MS" pitchFamily="66"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755576" y="332656"/>
            <a:ext cx="8159824" cy="3528392"/>
          </a:xfrm>
        </p:spPr>
        <p:txBody>
          <a:bodyPr>
            <a:normAutofit/>
          </a:bodyPr>
          <a:lstStyle/>
          <a:p>
            <a:pPr>
              <a:buFont typeface="Wingdings" pitchFamily="2" charset="2"/>
              <a:buChar char="Ø"/>
            </a:pPr>
            <a:r>
              <a:rPr lang="ru-RU" sz="2000" b="1" baseline="-25000" dirty="0" smtClean="0">
                <a:latin typeface="Comic Sans MS" pitchFamily="66" charset="0"/>
              </a:rPr>
              <a:t>Влияние на денежную массу. </a:t>
            </a:r>
            <a:endParaRPr lang="ru-RU" sz="2000" b="1" baseline="-25000" dirty="0" smtClean="0">
              <a:latin typeface="Comic Sans MS" pitchFamily="66" charset="0"/>
            </a:endParaRPr>
          </a:p>
          <a:p>
            <a:pPr>
              <a:buFont typeface="Wingdings" pitchFamily="2" charset="2"/>
              <a:buChar char="Ø"/>
            </a:pPr>
            <a:r>
              <a:rPr lang="ru-RU" sz="1800" baseline="-25000" dirty="0" smtClean="0">
                <a:latin typeface="Comic Sans MS" pitchFamily="66" charset="0"/>
              </a:rPr>
              <a:t>Для </a:t>
            </a:r>
            <a:r>
              <a:rPr lang="ru-RU" sz="1800" baseline="-25000" dirty="0" smtClean="0">
                <a:latin typeface="Comic Sans MS" pitchFamily="66" charset="0"/>
              </a:rPr>
              <a:t>того чтобы понять, какое влияние изменение резервов окажет на предложение денег, нам нужно рассмотреть реакцию банков. В этой главе мы продолжаем исходить из предположения о том, что банки держат 10% своих вкладов в виде резервов в Центральном банке</a:t>
            </a:r>
            <a:r>
              <a:rPr lang="ru-RU" sz="1800" baseline="-25000" dirty="0" smtClean="0">
                <a:latin typeface="Comic Sans MS" pitchFamily="66" charset="0"/>
              </a:rPr>
              <a:t>;</a:t>
            </a:r>
            <a:endParaRPr lang="ru-RU" sz="1800" dirty="0" smtClean="0">
              <a:latin typeface="Comic Sans MS" pitchFamily="66" charset="0"/>
            </a:endParaRPr>
          </a:p>
          <a:p>
            <a:pPr>
              <a:buFont typeface="Wingdings" pitchFamily="2" charset="2"/>
              <a:buChar char="Ø"/>
            </a:pPr>
            <a:r>
              <a:rPr lang="ru-RU" sz="1800" baseline="-25000" dirty="0" smtClean="0">
                <a:latin typeface="Comic Sans MS" pitchFamily="66" charset="0"/>
              </a:rPr>
              <a:t>Что будет происходить с денежной массой? Снижение резервов на 1 </a:t>
            </a:r>
            <a:r>
              <a:rPr lang="ru-RU" sz="1800" baseline="-25000" dirty="0" smtClean="0">
                <a:latin typeface="Comic Sans MS" pitchFamily="66" charset="0"/>
              </a:rPr>
              <a:t>млрд. долл., </a:t>
            </a:r>
            <a:r>
              <a:rPr lang="ru-RU" sz="1800" baseline="-25000" dirty="0" smtClean="0">
                <a:latin typeface="Comic Sans MS" pitchFamily="66" charset="0"/>
              </a:rPr>
              <a:t>приведет к уменьшению вкладов. В предыдущей главе мы рассматривали, как изменение банковских резервов вызывает мультипликативное увеличение общей суммы банковских депозитов.</a:t>
            </a:r>
            <a:endParaRPr lang="ru-RU" sz="1800" dirty="0" smtClean="0">
              <a:latin typeface="Comic Sans MS" pitchFamily="66" charset="0"/>
            </a:endParaRPr>
          </a:p>
          <a:p>
            <a:pPr>
              <a:buFont typeface="Wingdings" pitchFamily="2" charset="2"/>
              <a:buChar char="Ø"/>
            </a:pPr>
            <a:r>
              <a:rPr lang="ru-RU" sz="1800" baseline="-25000" dirty="0" smtClean="0">
                <a:latin typeface="Comic Sans MS" pitchFamily="66" charset="0"/>
              </a:rPr>
              <a:t>В случае, если установленные законом резервные требования составляют 10%, продажа правительственных облигаций на сумму 1 </a:t>
            </a:r>
            <a:r>
              <a:rPr lang="ru-RU" sz="1800" baseline="-25000" dirty="0" smtClean="0">
                <a:latin typeface="Comic Sans MS" pitchFamily="66" charset="0"/>
              </a:rPr>
              <a:t>млрд. долл., </a:t>
            </a:r>
            <a:r>
              <a:rPr lang="ru-RU" sz="1800" baseline="-25000" dirty="0" smtClean="0">
                <a:latin typeface="Comic Sans MS" pitchFamily="66" charset="0"/>
              </a:rPr>
              <a:t>вызовет уменьшение предложения денег на 10 </a:t>
            </a:r>
            <a:r>
              <a:rPr lang="ru-RU" sz="1800" baseline="-25000" dirty="0" smtClean="0">
                <a:latin typeface="Comic Sans MS" pitchFamily="66" charset="0"/>
              </a:rPr>
              <a:t>млрд. </a:t>
            </a:r>
            <a:r>
              <a:rPr lang="ru-RU" sz="1800" baseline="-25000" dirty="0" smtClean="0">
                <a:latin typeface="Comic Sans MS" pitchFamily="66" charset="0"/>
              </a:rPr>
              <a:t>долл. В табл. </a:t>
            </a:r>
            <a:r>
              <a:rPr lang="ru-RU" sz="1800" baseline="-25000" dirty="0" smtClean="0">
                <a:latin typeface="Comic Sans MS" pitchFamily="66" charset="0"/>
              </a:rPr>
              <a:t>2 </a:t>
            </a:r>
            <a:r>
              <a:rPr lang="ru-RU" sz="1800" baseline="-25000" dirty="0" smtClean="0">
                <a:latin typeface="Comic Sans MS" pitchFamily="66" charset="0"/>
              </a:rPr>
              <a:t>(б) показано конечное состояние банков после уменьшения их резервов на 1 </a:t>
            </a:r>
            <a:r>
              <a:rPr lang="ru-RU" sz="1800" baseline="-25000" dirty="0" smtClean="0">
                <a:latin typeface="Comic Sans MS" pitchFamily="66" charset="0"/>
              </a:rPr>
              <a:t>млрд. </a:t>
            </a:r>
            <a:r>
              <a:rPr lang="ru-RU" sz="1800" baseline="-25000" dirty="0" smtClean="0">
                <a:latin typeface="Comic Sans MS" pitchFamily="66" charset="0"/>
              </a:rPr>
              <a:t>долл., произошедшего в результате операции на открытом рынке. В конечном итоге, продажа ценных бумаг Федеральной резервной системой на открытом рынке вызвала сокращение денежной массы на 10 </a:t>
            </a:r>
            <a:r>
              <a:rPr lang="ru-RU" sz="1800" baseline="-25000" dirty="0" smtClean="0">
                <a:latin typeface="Comic Sans MS" pitchFamily="66" charset="0"/>
              </a:rPr>
              <a:t>млрд. </a:t>
            </a:r>
            <a:r>
              <a:rPr lang="ru-RU" sz="1800" baseline="-25000" dirty="0" smtClean="0">
                <a:latin typeface="Comic Sans MS" pitchFamily="66" charset="0"/>
              </a:rPr>
              <a:t>долл.</a:t>
            </a:r>
            <a:endParaRPr lang="ru-RU" sz="1800" dirty="0" smtClean="0">
              <a:latin typeface="Comic Sans MS" pitchFamily="66" charset="0"/>
            </a:endParaRPr>
          </a:p>
          <a:p>
            <a:endParaRPr lang="ru-RU" dirty="0"/>
          </a:p>
        </p:txBody>
      </p:sp>
      <p:pic>
        <p:nvPicPr>
          <p:cNvPr id="2050" name="Picture 2" descr="C:\Users\Илья\Desktop\табл2.jpg"/>
          <p:cNvPicPr>
            <a:picLocks noChangeAspect="1" noChangeArrowheads="1"/>
          </p:cNvPicPr>
          <p:nvPr/>
        </p:nvPicPr>
        <p:blipFill>
          <a:blip r:embed="rId2" cstate="print"/>
          <a:srcRect/>
          <a:stretch>
            <a:fillRect/>
          </a:stretch>
        </p:blipFill>
        <p:spPr bwMode="auto">
          <a:xfrm>
            <a:off x="1475656" y="3573016"/>
            <a:ext cx="6600825" cy="2247900"/>
          </a:xfrm>
          <a:prstGeom prst="rect">
            <a:avLst/>
          </a:prstGeom>
          <a:noFill/>
        </p:spPr>
      </p:pic>
      <p:sp>
        <p:nvSpPr>
          <p:cNvPr id="6" name="Прямоугольник 5"/>
          <p:cNvSpPr/>
          <p:nvPr/>
        </p:nvSpPr>
        <p:spPr>
          <a:xfrm>
            <a:off x="3995936" y="5877272"/>
            <a:ext cx="1417376" cy="369332"/>
          </a:xfrm>
          <a:prstGeom prst="rect">
            <a:avLst/>
          </a:prstGeom>
        </p:spPr>
        <p:txBody>
          <a:bodyPr wrap="square">
            <a:spAutoFit/>
          </a:bodyPr>
          <a:lstStyle/>
          <a:p>
            <a:r>
              <a:rPr lang="ru-RU" baseline="-25000" dirty="0" smtClean="0">
                <a:latin typeface="Comic Sans MS" pitchFamily="66" charset="0"/>
              </a:rPr>
              <a:t>Таблица </a:t>
            </a:r>
            <a:r>
              <a:rPr lang="ru-RU" baseline="-25000" dirty="0" smtClean="0">
                <a:latin typeface="Comic Sans MS" pitchFamily="66" charset="0"/>
              </a:rPr>
              <a:t>2 (б)</a:t>
            </a:r>
            <a:endParaRPr lang="ru-RU"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467544" y="764704"/>
            <a:ext cx="8447856" cy="5832648"/>
          </a:xfrm>
        </p:spPr>
        <p:txBody>
          <a:bodyPr>
            <a:normAutofit fontScale="55000" lnSpcReduction="20000"/>
          </a:bodyPr>
          <a:lstStyle/>
          <a:p>
            <a:pPr>
              <a:buFont typeface="Wingdings" pitchFamily="2" charset="2"/>
              <a:buChar char="Ø"/>
            </a:pPr>
            <a:r>
              <a:rPr lang="ru-RU" baseline="-25000" dirty="0" smtClean="0">
                <a:latin typeface="Comic Sans MS" pitchFamily="66" charset="0"/>
              </a:rPr>
              <a:t>ФКООР проводит заседания восемь раз в году с целью дать инструкции непосредственному исполнителю — Федеральному резервному банку Нью-Йорка. Инструкции содержат “Основные направления деятельности ФКООР”. Этот документ состоит из двух частей: общего описания состояния экономики и целей кредитно-денежной политики.</a:t>
            </a:r>
            <a:endParaRPr lang="ru-RU" dirty="0" smtClean="0">
              <a:latin typeface="Comic Sans MS" pitchFamily="66" charset="0"/>
            </a:endParaRPr>
          </a:p>
          <a:p>
            <a:pPr>
              <a:buFont typeface="Wingdings" pitchFamily="2" charset="2"/>
              <a:buChar char="Ø"/>
            </a:pPr>
            <a:r>
              <a:rPr lang="ru-RU" baseline="-25000" dirty="0" smtClean="0">
                <a:latin typeface="Comic Sans MS" pitchFamily="66" charset="0"/>
              </a:rPr>
              <a:t>Основной и наиболее важной частью осуществления операций на открытом рынке является инструктаж непосредственных исполнителей в Нью-Йорке, касающийся их повседневных обязанностей на финансовых рынках. Нужно сказать, что процедура осуществления операций изменялась с течением времени. Примерно до 70-х годов ФКООР иногда давал такие размытые и нечеткие инструкции, как “Поддерживайте условия кредитования настолько жесткими, а процентные ставки высокими насколько это возможно” или: “Упростите условия кредитования, чтобы способствовать увеличению ВВП”. Поскольку ФРС действовала осторожно, она иногда запаздывала с реакцией на изменения деловой активности.</a:t>
            </a:r>
            <a:endParaRPr lang="ru-RU" dirty="0" smtClean="0">
              <a:latin typeface="Comic Sans MS" pitchFamily="66" charset="0"/>
            </a:endParaRPr>
          </a:p>
          <a:p>
            <a:pPr>
              <a:buFont typeface="Wingdings" pitchFamily="2" charset="2"/>
              <a:buChar char="Ø"/>
            </a:pPr>
            <a:r>
              <a:rPr lang="ru-RU" baseline="-25000" dirty="0" smtClean="0">
                <a:latin typeface="Comic Sans MS" pitchFamily="66" charset="0"/>
              </a:rPr>
              <a:t>С конца 70-х годов ФРС стала большее внимание уделять контролю за денежной массой. ФРС обвиняли в содействии переизбранию президента Никсона в 1972 году; некоторое время спустя она подверглась критике за то, что слишком </a:t>
            </a:r>
            <a:r>
              <a:rPr lang="ru-RU" baseline="-25000" dirty="0" smtClean="0">
                <a:latin typeface="Comic Sans MS" pitchFamily="66" charset="0"/>
              </a:rPr>
              <a:t>поздно </a:t>
            </a:r>
            <a:r>
              <a:rPr lang="ru-RU" baseline="-25000" dirty="0" smtClean="0">
                <a:latin typeface="Comic Sans MS" pitchFamily="66" charset="0"/>
              </a:rPr>
              <a:t>отреагировала на резкий экономический спад 1974-1975 годов и не смогла препятствовать высокому уровню безработицы. Чтобы “обуздать” ФРС, Конгресс приказал ей </a:t>
            </a:r>
            <a:r>
              <a:rPr lang="ru-RU" baseline="-25000" dirty="0" smtClean="0">
                <a:latin typeface="Comic Sans MS" pitchFamily="66" charset="0"/>
              </a:rPr>
              <a:t>в</a:t>
            </a:r>
            <a:r>
              <a:rPr lang="ru-RU" dirty="0" smtClean="0">
                <a:latin typeface="Comic Sans MS" pitchFamily="66" charset="0"/>
              </a:rPr>
              <a:t> </a:t>
            </a:r>
            <a:r>
              <a:rPr lang="ru-RU" baseline="-25000" dirty="0" smtClean="0">
                <a:latin typeface="Comic Sans MS" pitchFamily="66" charset="0"/>
              </a:rPr>
              <a:t>большей </a:t>
            </a:r>
            <a:r>
              <a:rPr lang="ru-RU" baseline="-25000" dirty="0" smtClean="0">
                <a:latin typeface="Comic Sans MS" pitchFamily="66" charset="0"/>
              </a:rPr>
              <a:t>степени в своей политике сосредоточиться на целевых ориентирах темпов роста основных денежных агрегатов.</a:t>
            </a:r>
            <a:endParaRPr lang="ru-RU" dirty="0" smtClean="0">
              <a:latin typeface="Comic Sans MS" pitchFamily="66" charset="0"/>
            </a:endParaRPr>
          </a:p>
          <a:p>
            <a:pPr>
              <a:buFont typeface="Wingdings" pitchFamily="2" charset="2"/>
              <a:buChar char="Ø"/>
            </a:pPr>
            <a:r>
              <a:rPr lang="ru-RU" baseline="-25000" dirty="0" smtClean="0">
                <a:latin typeface="Comic Sans MS" pitchFamily="66" charset="0"/>
              </a:rPr>
              <a:t>Самый драматический момент наступил в 1979 году, когда ФРС предприняла “монетаристский эксперимент”, целью которого было замедлить рост инфляции. Эксперимент состоял в том, что обязательные резервы и денежная масса контролировались так, как это рекомендовалось монетаристами. </a:t>
            </a:r>
            <a:endParaRPr lang="ru-RU" dirty="0" smtClean="0">
              <a:latin typeface="Comic Sans MS" pitchFamily="66" charset="0"/>
            </a:endParaRPr>
          </a:p>
          <a:p>
            <a:pPr>
              <a:buFont typeface="Wingdings" pitchFamily="2" charset="2"/>
              <a:buChar char="Ø"/>
            </a:pPr>
            <a:r>
              <a:rPr lang="ru-RU" baseline="-25000" dirty="0" smtClean="0">
                <a:latin typeface="Comic Sans MS" pitchFamily="66" charset="0"/>
              </a:rPr>
              <a:t>В течение десяти лет после 1982 года денежные агрегаты играли все менее важную роль в операциях ФРС. Сначала была упразднена политика ежемесячных директив в отношении </a:t>
            </a:r>
            <a:r>
              <a:rPr lang="ru-RU" i="1" baseline="-25000" dirty="0" smtClean="0">
                <a:latin typeface="Comic Sans MS" pitchFamily="66" charset="0"/>
              </a:rPr>
              <a:t>М/; после этого в 1993 году М2 также был “отпущен на свободу”. Причина заключалась в том, что денежные агрегаты оказались слишком ненадежными для предсказания изменений совокупного спроса..</a:t>
            </a:r>
            <a:endParaRPr lang="ru-RU" i="1" dirty="0" smtClean="0">
              <a:latin typeface="Comic Sans MS" pitchFamily="66" charset="0"/>
            </a:endParaRPr>
          </a:p>
          <a:p>
            <a:pPr>
              <a:buFont typeface="Wingdings" pitchFamily="2" charset="2"/>
              <a:buChar char="Ø"/>
            </a:pPr>
            <a:r>
              <a:rPr lang="ru-RU" baseline="-25000" dirty="0" smtClean="0">
                <a:latin typeface="Comic Sans MS" pitchFamily="66" charset="0"/>
              </a:rPr>
              <a:t>Что пришло на смену этим показателям? В середине 90-х ФРС анализировала широкий спектр показателей для составления экономических прогнозов. Однако не существует единой переменной, которая смогла бы вызвать сколько-нибудь серьезные изменения в кредитно-денежной системе. Но ФРС все равно все больше и большее внимание уделяет ценовой стабильности и принимает активные меры только тогда, когда инфляция или ее угроза становится явной.</a:t>
            </a:r>
            <a:endParaRPr lang="ru-RU" dirty="0" smtClean="0">
              <a:latin typeface="Comic Sans MS" pitchFamily="66" charset="0"/>
            </a:endParaRPr>
          </a:p>
          <a:p>
            <a:endParaRPr lang="ru-RU" dirty="0"/>
          </a:p>
        </p:txBody>
      </p:sp>
      <p:sp>
        <p:nvSpPr>
          <p:cNvPr id="5" name="Прямоугольник 4"/>
          <p:cNvSpPr/>
          <p:nvPr/>
        </p:nvSpPr>
        <p:spPr>
          <a:xfrm>
            <a:off x="2483768" y="116632"/>
            <a:ext cx="4392488" cy="523220"/>
          </a:xfrm>
          <a:prstGeom prst="rect">
            <a:avLst/>
          </a:prstGeom>
        </p:spPr>
        <p:txBody>
          <a:bodyPr wrap="square">
            <a:spAutoFit/>
          </a:bodyPr>
          <a:lstStyle/>
          <a:p>
            <a:pPr algn="ctr"/>
            <a:r>
              <a:rPr lang="ru-RU" sz="2800" b="1" baseline="-25000" dirty="0" smtClean="0">
                <a:latin typeface="Comic Sans MS" pitchFamily="66" charset="0"/>
              </a:rPr>
              <a:t>Последовательность операций</a:t>
            </a:r>
            <a:endParaRPr lang="ru-RU" sz="2800" dirty="0">
              <a:latin typeface="Comic Sans MS" pitchFamily="66"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539552" y="0"/>
            <a:ext cx="8375848" cy="5976664"/>
          </a:xfrm>
        </p:spPr>
        <p:txBody>
          <a:bodyPr>
            <a:normAutofit fontScale="55000" lnSpcReduction="20000"/>
          </a:bodyPr>
          <a:lstStyle/>
          <a:p>
            <a:pPr algn="ctr">
              <a:buNone/>
            </a:pPr>
            <a:r>
              <a:rPr lang="ru-RU" sz="4500" b="1" baseline="-25000" dirty="0" smtClean="0">
                <a:latin typeface="Comic Sans MS" pitchFamily="66" charset="0"/>
              </a:rPr>
              <a:t>Политика учетной ставки</a:t>
            </a:r>
            <a:endParaRPr lang="ru-RU" sz="4500" b="1" dirty="0" smtClean="0">
              <a:latin typeface="Comic Sans MS" pitchFamily="66" charset="0"/>
            </a:endParaRPr>
          </a:p>
          <a:p>
            <a:pPr>
              <a:buFont typeface="Wingdings" pitchFamily="2" charset="2"/>
              <a:buChar char="Ø"/>
            </a:pPr>
            <a:r>
              <a:rPr lang="ru-RU" baseline="-25000" dirty="0" smtClean="0">
                <a:latin typeface="Comic Sans MS" pitchFamily="66" charset="0"/>
              </a:rPr>
              <a:t>В случаях, когда коммерческие банки испытывают недостаток резервов, они имеют возможность взять кредит в Федеральных резервных банках* В табл. </a:t>
            </a:r>
            <a:r>
              <a:rPr lang="ru-RU" baseline="-25000" dirty="0" smtClean="0">
                <a:latin typeface="Comic Sans MS" pitchFamily="66" charset="0"/>
              </a:rPr>
              <a:t>1 </a:t>
            </a:r>
            <a:r>
              <a:rPr lang="ru-RU" baseline="-25000" dirty="0" smtClean="0">
                <a:latin typeface="Comic Sans MS" pitchFamily="66" charset="0"/>
              </a:rPr>
              <a:t>их займы были занесены в статью баланса ФРС под названием “Ссуды и акцептованные векселя”. Эти кредиты называются </a:t>
            </a:r>
            <a:r>
              <a:rPr lang="ru-RU" i="1" baseline="-25000" dirty="0" smtClean="0">
                <a:latin typeface="Comic Sans MS" pitchFamily="66" charset="0"/>
              </a:rPr>
              <a:t>заемными резервами. Если сумма заемных резервов повышается, банки, которые берут в долг у ФРС, таким образом увеличивают общую сумму банковских резервов (которая включает заемные и собственные резервы). И наоборот, уменьшение суммы заемных резервов вызывает снижение общей суммы банковских резервов.</a:t>
            </a:r>
            <a:endParaRPr lang="ru-RU" i="1" dirty="0" smtClean="0">
              <a:latin typeface="Comic Sans MS" pitchFamily="66" charset="0"/>
            </a:endParaRPr>
          </a:p>
          <a:p>
            <a:pPr>
              <a:buFont typeface="Wingdings" pitchFamily="2" charset="2"/>
              <a:buChar char="Ø"/>
            </a:pPr>
            <a:r>
              <a:rPr lang="ru-RU" baseline="-25000" dirty="0" smtClean="0">
                <a:latin typeface="Comic Sans MS" pitchFamily="66" charset="0"/>
              </a:rPr>
              <a:t>Раньше возможность получения ссуды в Центральном банке (так называемое “дисконтное окно”) выполняла главную роль в обеспечении резервов банковской системы. По мере развития финансовых рынков и повышения роли кредитно-денежной политики, ФРС перешла к более активному использованию операций на открытом рынке, сделав его основным инструментом в регулировании уровня резервов. На сегодняшний день “дисконтное окно” применяется в основном для того, чтобы сдерживать повседневные колебания резервов. Поскольку банки могут использовать возможность получения ссуды в Центральном банке в случаях непредвиденных колебаний в обязательных резервах, степень изменчивости процентных ставок в краткосрочном периоде уменьшилась.</a:t>
            </a:r>
            <a:endParaRPr lang="ru-RU" dirty="0" smtClean="0">
              <a:latin typeface="Comic Sans MS" pitchFamily="66" charset="0"/>
            </a:endParaRPr>
          </a:p>
          <a:p>
            <a:pPr>
              <a:buFont typeface="Wingdings" pitchFamily="2" charset="2"/>
              <a:buChar char="Ø"/>
            </a:pPr>
            <a:r>
              <a:rPr lang="ru-RU" baseline="-25000" dirty="0" smtClean="0">
                <a:latin typeface="Comic Sans MS" pitchFamily="66" charset="0"/>
              </a:rPr>
              <a:t>Иногда ФРС может повышать или понижать учетную ставку, которая представляет собой процентную ставку по кредитам 12 региональных Федеральных резервных банков. На протяжении многих лет учетная ставка играла ведущую роль в кредитно-денежной политике. Например в 1965 году, когда ФРС хотела дать сигнал рынкам о том, что война во Вьетнаме угрожает вызвать инфляцию, она подняла учетную ставку. Этот сигнал оказался настолько мощным, что председатель ФРС Мартин </a:t>
            </a:r>
            <a:r>
              <a:rPr lang="en-US" baseline="-25000" dirty="0" smtClean="0">
                <a:latin typeface="Comic Sans MS" pitchFamily="66" charset="0"/>
              </a:rPr>
              <a:t>(Martin) </a:t>
            </a:r>
            <a:r>
              <a:rPr lang="ru-RU" baseline="-25000" dirty="0" smtClean="0">
                <a:latin typeface="Comic Sans MS" pitchFamily="66" charset="0"/>
              </a:rPr>
              <a:t>был вызван “на ковер" к президенту Джонсону, который опасался, что увеличение учетной ставки может замедлить темпы развития экономики.</a:t>
            </a:r>
            <a:endParaRPr lang="ru-RU" dirty="0" smtClean="0">
              <a:latin typeface="Comic Sans MS" pitchFamily="66" charset="0"/>
            </a:endParaRPr>
          </a:p>
          <a:p>
            <a:pPr>
              <a:buFont typeface="Wingdings" pitchFamily="2" charset="2"/>
              <a:buChar char="Ø"/>
            </a:pPr>
            <a:r>
              <a:rPr lang="ru-RU" baseline="-25000" dirty="0" smtClean="0">
                <a:latin typeface="Comic Sans MS" pitchFamily="66" charset="0"/>
              </a:rPr>
              <a:t>Сегодня учетная ставка представляет собой не такой важный инструмент кредитно-денежной политики. Иногда изменения учетной ставки </a:t>
            </a:r>
            <a:r>
              <a:rPr lang="ru-RU" baseline="-25000" dirty="0" smtClean="0">
                <a:latin typeface="Comic Sans MS" pitchFamily="66" charset="0"/>
              </a:rPr>
              <a:t>используются </a:t>
            </a:r>
            <a:r>
              <a:rPr lang="ru-RU" baseline="-25000" dirty="0" smtClean="0">
                <a:latin typeface="Comic Sans MS" pitchFamily="66" charset="0"/>
              </a:rPr>
              <a:t>для того, чтобы “сигнализировать” рынкам о предстоящих политических переменах. Но в основном учетная ставка просто следует за рыночной процентной ставкой, чтобы не дать банкам возможность получать неожиданную прибыль, занимая деньги по низкой учетной ставке и одалживая их по более высокой ставке на открытом рынке.</a:t>
            </a:r>
            <a:endParaRPr lang="ru-RU" dirty="0">
              <a:latin typeface="Comic Sans MS" pitchFamily="66" charset="0"/>
            </a:endParaRPr>
          </a:p>
        </p:txBody>
      </p:sp>
      <p:pic>
        <p:nvPicPr>
          <p:cNvPr id="5" name="Picture 2" descr="C:\Users\Илья\Desktop\табл.jpg"/>
          <p:cNvPicPr>
            <a:picLocks noChangeAspect="1" noChangeArrowheads="1"/>
          </p:cNvPicPr>
          <p:nvPr/>
        </p:nvPicPr>
        <p:blipFill>
          <a:blip r:embed="rId2" cstate="print"/>
          <a:srcRect/>
          <a:stretch>
            <a:fillRect/>
          </a:stretch>
        </p:blipFill>
        <p:spPr bwMode="auto">
          <a:xfrm>
            <a:off x="1835696" y="4869160"/>
            <a:ext cx="5688632" cy="1643038"/>
          </a:xfrm>
          <a:prstGeom prst="rect">
            <a:avLst/>
          </a:prstGeom>
          <a:noFill/>
        </p:spPr>
      </p:pic>
      <p:sp>
        <p:nvSpPr>
          <p:cNvPr id="6" name="Прямоугольник 5"/>
          <p:cNvSpPr/>
          <p:nvPr/>
        </p:nvSpPr>
        <p:spPr>
          <a:xfrm>
            <a:off x="1619672" y="6453336"/>
            <a:ext cx="8064896" cy="307777"/>
          </a:xfrm>
          <a:prstGeom prst="rect">
            <a:avLst/>
          </a:prstGeom>
        </p:spPr>
        <p:txBody>
          <a:bodyPr wrap="square">
            <a:spAutoFit/>
          </a:bodyPr>
          <a:lstStyle/>
          <a:p>
            <a:r>
              <a:rPr lang="ru-RU" sz="1400" baseline="-25000" dirty="0" smtClean="0">
                <a:latin typeface="Comic Sans MS" pitchFamily="66" charset="0"/>
              </a:rPr>
              <a:t>Таблица 1. Банкноты Федеральных резервных банков и вклады составляют основу денежной массы  США</a:t>
            </a:r>
            <a:endParaRPr lang="ru-RU" sz="1400" dirty="0">
              <a:latin typeface="Comic Sans MS" pitchFamily="66"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683568" y="260648"/>
            <a:ext cx="8231832" cy="5746452"/>
          </a:xfrm>
        </p:spPr>
        <p:txBody>
          <a:bodyPr>
            <a:normAutofit/>
          </a:bodyPr>
          <a:lstStyle/>
          <a:p>
            <a:pPr algn="ctr">
              <a:buNone/>
            </a:pPr>
            <a:r>
              <a:rPr lang="ru-RU" sz="2800" b="1" baseline="-25000" dirty="0" smtClean="0">
                <a:latin typeface="Comic Sans MS" pitchFamily="66" charset="0"/>
              </a:rPr>
              <a:t>Изменение резервных </a:t>
            </a:r>
            <a:r>
              <a:rPr lang="ru-RU" sz="2800" b="1" baseline="-25000" dirty="0" smtClean="0">
                <a:latin typeface="Comic Sans MS" pitchFamily="66" charset="0"/>
              </a:rPr>
              <a:t>требований</a:t>
            </a:r>
          </a:p>
          <a:p>
            <a:pPr>
              <a:buFont typeface="Wingdings" pitchFamily="2" charset="2"/>
              <a:buChar char="Ø"/>
            </a:pPr>
            <a:r>
              <a:rPr lang="ru-RU" sz="2800" baseline="-25000" dirty="0" smtClean="0">
                <a:latin typeface="Comic Sans MS" pitchFamily="66" charset="0"/>
              </a:rPr>
              <a:t>   </a:t>
            </a:r>
            <a:r>
              <a:rPr lang="ru-RU" sz="2800" dirty="0" smtClean="0">
                <a:latin typeface="Comic Sans MS" pitchFamily="66" charset="0"/>
              </a:rPr>
              <a:t>  </a:t>
            </a:r>
            <a:r>
              <a:rPr lang="ru-RU" sz="1800" baseline="-25000" dirty="0" smtClean="0">
                <a:latin typeface="Comic Sans MS" pitchFamily="66" charset="0"/>
              </a:rPr>
              <a:t>Если </a:t>
            </a:r>
            <a:r>
              <a:rPr lang="ru-RU" sz="1800" baseline="-25000" dirty="0" smtClean="0">
                <a:latin typeface="Comic Sans MS" pitchFamily="66" charset="0"/>
              </a:rPr>
              <a:t>бы не существовало правил, установленных правительством, банки, по всей вероятности, держали бы только очень небольшую часть своих вкладов в виде резервов. На самом деле банки Америки на сегодняшний день вынуждены хранить в виде обязательных резервов такую сумму, которая существенно превышает величину, необходимую для удовлетворения потребностей населения. Данные установленные законом обязательные резервные требования являются очень важной частью механизма, с помощью которого правление ФРС контролирует предложение банковских денег. Этот раздел описывает природу резервных требований и показывает, как они влияют на денежную массу.</a:t>
            </a:r>
            <a:endParaRPr lang="ru-RU" sz="1800" dirty="0" smtClean="0">
              <a:latin typeface="Comic Sans MS" pitchFamily="66" charset="0"/>
            </a:endParaRPr>
          </a:p>
          <a:p>
            <a:pPr>
              <a:buNone/>
            </a:pPr>
            <a:endParaRPr lang="ru-RU" sz="2800" dirty="0">
              <a:latin typeface="Comic Sans MS" pitchFamily="66" charset="0"/>
            </a:endParaRPr>
          </a:p>
        </p:txBody>
      </p:sp>
      <p:pic>
        <p:nvPicPr>
          <p:cNvPr id="3074" name="Picture 2" descr="C:\Users\Илья\Desktop\изменение резервных требований.jpg"/>
          <p:cNvPicPr>
            <a:picLocks noChangeAspect="1" noChangeArrowheads="1"/>
          </p:cNvPicPr>
          <p:nvPr/>
        </p:nvPicPr>
        <p:blipFill>
          <a:blip r:embed="rId2" cstate="print"/>
          <a:srcRect/>
          <a:stretch>
            <a:fillRect/>
          </a:stretch>
        </p:blipFill>
        <p:spPr bwMode="auto">
          <a:xfrm>
            <a:off x="1619672" y="2996952"/>
            <a:ext cx="6000750" cy="3343275"/>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406280" y="1412776"/>
            <a:ext cx="4737720" cy="4572000"/>
          </a:xfrm>
        </p:spPr>
        <p:txBody>
          <a:bodyPr/>
          <a:lstStyle/>
          <a:p>
            <a:pPr>
              <a:buFont typeface="Wingdings" pitchFamily="2" charset="2"/>
              <a:buChar char="Ø"/>
            </a:pPr>
            <a:r>
              <a:rPr lang="ru-RU" dirty="0" smtClean="0">
                <a:latin typeface="Comic Sans MS" pitchFamily="66" charset="0"/>
                <a:cs typeface="Times New Roman" pitchFamily="18" charset="0"/>
              </a:rPr>
              <a:t>С самого начала существования человечества было сделано всего лишь три великих изобретения: огонь, колесо и Центральный банк.</a:t>
            </a:r>
            <a:endParaRPr lang="ru-RU" dirty="0">
              <a:latin typeface="Comic Sans MS" pitchFamily="66" charset="0"/>
              <a:cs typeface="Times New Roman" pitchFamily="18" charset="0"/>
            </a:endParaRPr>
          </a:p>
        </p:txBody>
      </p:sp>
      <p:pic>
        <p:nvPicPr>
          <p:cNvPr id="1026" name="Picture 2" descr="C:\Users\Илья\Desktop\Уилл роджерс.jpg"/>
          <p:cNvPicPr>
            <a:picLocks noChangeAspect="1" noChangeArrowheads="1"/>
          </p:cNvPicPr>
          <p:nvPr/>
        </p:nvPicPr>
        <p:blipFill>
          <a:blip r:embed="rId2" cstate="print"/>
          <a:srcRect/>
          <a:stretch>
            <a:fillRect/>
          </a:stretch>
        </p:blipFill>
        <p:spPr bwMode="auto">
          <a:xfrm>
            <a:off x="899592" y="1484784"/>
            <a:ext cx="3302699" cy="3960440"/>
          </a:xfrm>
          <a:prstGeom prst="rect">
            <a:avLst/>
          </a:prstGeom>
          <a:noFill/>
        </p:spPr>
      </p:pic>
      <p:sp>
        <p:nvSpPr>
          <p:cNvPr id="5" name="Прямоугольник 4"/>
          <p:cNvSpPr/>
          <p:nvPr/>
        </p:nvSpPr>
        <p:spPr>
          <a:xfrm rot="10800000" flipV="1">
            <a:off x="5652120" y="5733256"/>
            <a:ext cx="3311948" cy="369332"/>
          </a:xfrm>
          <a:prstGeom prst="rect">
            <a:avLst/>
          </a:prstGeom>
        </p:spPr>
        <p:txBody>
          <a:bodyPr wrap="square">
            <a:spAutoFit/>
          </a:bodyPr>
          <a:lstStyle/>
          <a:p>
            <a:r>
              <a:rPr lang="ru-RU" dirty="0" smtClean="0">
                <a:latin typeface="Comic Sans MS" pitchFamily="66" charset="0"/>
                <a:cs typeface="Times New Roman" pitchFamily="18" charset="0"/>
              </a:rPr>
              <a:t>Вил </a:t>
            </a:r>
            <a:r>
              <a:rPr lang="ru-RU" dirty="0" err="1" smtClean="0">
                <a:latin typeface="Comic Sans MS" pitchFamily="66" charset="0"/>
                <a:cs typeface="Times New Roman" pitchFamily="18" charset="0"/>
              </a:rPr>
              <a:t>Роджерс</a:t>
            </a:r>
            <a:r>
              <a:rPr lang="ru-RU" dirty="0" smtClean="0">
                <a:latin typeface="Comic Sans MS" pitchFamily="66" charset="0"/>
                <a:cs typeface="Times New Roman" pitchFamily="18" charset="0"/>
              </a:rPr>
              <a:t> (</a:t>
            </a:r>
            <a:r>
              <a:rPr lang="en-US" dirty="0" smtClean="0">
                <a:latin typeface="Comic Sans MS" pitchFamily="66" charset="0"/>
                <a:cs typeface="Times New Roman" pitchFamily="18" charset="0"/>
              </a:rPr>
              <a:t>Will Rogers</a:t>
            </a:r>
            <a:r>
              <a:rPr lang="ru-RU" dirty="0" smtClean="0">
                <a:latin typeface="Comic Sans MS" pitchFamily="66" charset="0"/>
                <a:cs typeface="Times New Roman" pitchFamily="18" charset="0"/>
              </a:rPr>
              <a:t>)</a:t>
            </a:r>
            <a:endParaRPr lang="ru-RU"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611560" y="0"/>
            <a:ext cx="8303840" cy="3645024"/>
          </a:xfrm>
        </p:spPr>
        <p:txBody>
          <a:bodyPr>
            <a:normAutofit/>
          </a:bodyPr>
          <a:lstStyle/>
          <a:p>
            <a:pPr>
              <a:buNone/>
            </a:pPr>
            <a:r>
              <a:rPr lang="ru-RU" sz="2000" b="1" baseline="-25000" dirty="0" smtClean="0">
                <a:latin typeface="Comic Sans MS" pitchFamily="66" charset="0"/>
              </a:rPr>
              <a:t>Обязательные резервные требования</a:t>
            </a:r>
            <a:r>
              <a:rPr lang="ru-RU" sz="2000" baseline="-25000" dirty="0" smtClean="0">
                <a:latin typeface="Comic Sans MS" pitchFamily="66" charset="0"/>
              </a:rPr>
              <a:t>.</a:t>
            </a:r>
          </a:p>
          <a:p>
            <a:pPr>
              <a:buFont typeface="Wingdings" pitchFamily="2" charset="2"/>
              <a:buChar char="Ø"/>
            </a:pPr>
            <a:r>
              <a:rPr lang="ru-RU" sz="1800" baseline="-25000" dirty="0" smtClean="0">
                <a:latin typeface="Comic Sans MS" pitchFamily="66" charset="0"/>
              </a:rPr>
              <a:t> </a:t>
            </a:r>
            <a:r>
              <a:rPr lang="ru-RU" sz="1600" baseline="-25000" dirty="0" smtClean="0">
                <a:latin typeface="Comic Sans MS" pitchFamily="66" charset="0"/>
              </a:rPr>
              <a:t>Мы уже говорили о том, что банки обязаны держать минимальную величину средств в виде не приносящих процента резервов. В табл. </a:t>
            </a:r>
            <a:r>
              <a:rPr lang="ru-RU" sz="1600" baseline="-25000" dirty="0" smtClean="0">
                <a:latin typeface="Comic Sans MS" pitchFamily="66" charset="0"/>
              </a:rPr>
              <a:t>3 </a:t>
            </a:r>
            <a:r>
              <a:rPr lang="ru-RU" sz="1600" baseline="-25000" dirty="0" smtClean="0">
                <a:latin typeface="Comic Sans MS" pitchFamily="66" charset="0"/>
              </a:rPr>
              <a:t>показаны текущие резервные требования и пределы, в которых ФРС может их изменить. Наибольшее значение среди разнообразных требований имеет </a:t>
            </a:r>
            <a:r>
              <a:rPr lang="ru-RU" sz="1600" i="1" baseline="-25000" dirty="0" smtClean="0">
                <a:latin typeface="Comic Sans MS" pitchFamily="66" charset="0"/>
              </a:rPr>
              <a:t>норма обязательных резервов. Их величина может колебаться от 10% для чековых вкладов до нуля для личных сберегательных счетов. В наших числовых примерах для удобства мы используем 10 %-ную норму обязательных резервов, понимая, что ее фактическое значение может периодически отклоняться от этого уровня.</a:t>
            </a:r>
            <a:endParaRPr lang="ru-RU" sz="1600" i="1" dirty="0" smtClean="0">
              <a:latin typeface="Comic Sans MS" pitchFamily="66" charset="0"/>
            </a:endParaRPr>
          </a:p>
          <a:p>
            <a:pPr>
              <a:buFont typeface="Wingdings" pitchFamily="2" charset="2"/>
              <a:buChar char="Ø"/>
            </a:pPr>
            <a:r>
              <a:rPr lang="ru-RU" sz="1600" baseline="-25000" dirty="0" smtClean="0">
                <a:latin typeface="Comic Sans MS" pitchFamily="66" charset="0"/>
              </a:rPr>
              <a:t>Высокая норма обязательных резервов вводится для того, чтобы дать возможность Центральному банку контролировать денежную массу. Обязательные резервы помогают ФРС в проведении операций на открытом рынке, обеспечивая стабильный спрос на резервы. Устанавливая ставку на более </a:t>
            </a:r>
            <a:r>
              <a:rPr lang="ru-RU" sz="1600" baseline="-25000" dirty="0" smtClean="0">
                <a:latin typeface="Comic Sans MS" pitchFamily="66" charset="0"/>
              </a:rPr>
              <a:t>высоком </a:t>
            </a:r>
            <a:r>
              <a:rPr lang="ru-RU" sz="1600" baseline="-25000" dirty="0" smtClean="0">
                <a:latin typeface="Comic Sans MS" pitchFamily="66" charset="0"/>
              </a:rPr>
              <a:t>уровне, чем этого хотят банки, ФРС может более полно контролировать денежную массу, что приводит к увеличению контроля Федеральной резервной системы над краткосрочными процентными ставками.</a:t>
            </a:r>
            <a:endParaRPr lang="ru-RU" sz="1600" dirty="0" smtClean="0">
              <a:latin typeface="Comic Sans MS" pitchFamily="66" charset="0"/>
            </a:endParaRPr>
          </a:p>
          <a:p>
            <a:pPr>
              <a:buFont typeface="Wingdings" pitchFamily="2" charset="2"/>
              <a:buChar char="Ø"/>
            </a:pPr>
            <a:r>
              <a:rPr lang="ru-RU" sz="1600" baseline="-25000" dirty="0" smtClean="0">
                <a:latin typeface="Comic Sans MS" pitchFamily="66" charset="0"/>
              </a:rPr>
              <a:t>Другими словами, вводя высокую норму обязательных резервов, Центральный банк может быть уверен, что банки будут держать резервы в минимальных объемах, установленных законодательством. Тогда предложение банковских денег будет определяться предложением банковских резервов (устанавливаемых ФРС посредством операций на открытом рынке) и денежным мультипликатором (который определяется нормой обязательных резервов). Так как ФРС осуществляет контроль как над банковскими резервами, так и над резервными требованиями, она имеет возможность (с допустимой погрешностью) регулировать денежную массу.</a:t>
            </a:r>
            <a:endParaRPr lang="ru-RU" sz="1600" dirty="0" smtClean="0">
              <a:latin typeface="Comic Sans MS" pitchFamily="66" charset="0"/>
            </a:endParaRPr>
          </a:p>
          <a:p>
            <a:endParaRPr lang="ru-RU" dirty="0"/>
          </a:p>
        </p:txBody>
      </p:sp>
      <p:pic>
        <p:nvPicPr>
          <p:cNvPr id="4098" name="Picture 2" descr="C:\Users\Илья\Desktop\табл3.jpg"/>
          <p:cNvPicPr>
            <a:picLocks noChangeAspect="1" noChangeArrowheads="1"/>
          </p:cNvPicPr>
          <p:nvPr/>
        </p:nvPicPr>
        <p:blipFill>
          <a:blip r:embed="rId2" cstate="print"/>
          <a:srcRect/>
          <a:stretch>
            <a:fillRect/>
          </a:stretch>
        </p:blipFill>
        <p:spPr bwMode="auto">
          <a:xfrm>
            <a:off x="1259632" y="3717032"/>
            <a:ext cx="6924253" cy="1783169"/>
          </a:xfrm>
          <a:prstGeom prst="rect">
            <a:avLst/>
          </a:prstGeom>
          <a:noFill/>
        </p:spPr>
      </p:pic>
      <p:sp>
        <p:nvSpPr>
          <p:cNvPr id="6" name="Прямоугольник 5"/>
          <p:cNvSpPr/>
          <p:nvPr/>
        </p:nvSpPr>
        <p:spPr>
          <a:xfrm>
            <a:off x="2699792" y="5445224"/>
            <a:ext cx="3818674" cy="307777"/>
          </a:xfrm>
          <a:prstGeom prst="rect">
            <a:avLst/>
          </a:prstGeom>
        </p:spPr>
        <p:txBody>
          <a:bodyPr wrap="none">
            <a:spAutoFit/>
          </a:bodyPr>
          <a:lstStyle/>
          <a:p>
            <a:r>
              <a:rPr lang="ru-RU" sz="1400" baseline="-25000" dirty="0" smtClean="0">
                <a:latin typeface="Comic Sans MS" pitchFamily="66" charset="0"/>
              </a:rPr>
              <a:t>Таблица </a:t>
            </a:r>
            <a:r>
              <a:rPr lang="ru-RU" sz="1400" baseline="-25000" dirty="0" smtClean="0">
                <a:latin typeface="Comic Sans MS" pitchFamily="66" charset="0"/>
              </a:rPr>
              <a:t>3</a:t>
            </a:r>
            <a:r>
              <a:rPr lang="ru-RU" sz="1400" baseline="-25000" dirty="0" smtClean="0">
                <a:latin typeface="Comic Sans MS" pitchFamily="66" charset="0"/>
              </a:rPr>
              <a:t>. Резервные требования для финансовых институтов</a:t>
            </a:r>
            <a:endParaRPr lang="ru-RU" sz="1400" dirty="0">
              <a:latin typeface="Comic Sans MS" pitchFamily="66" charset="0"/>
            </a:endParaRPr>
          </a:p>
        </p:txBody>
      </p:sp>
      <p:sp>
        <p:nvSpPr>
          <p:cNvPr id="7" name="Прямоугольник 6"/>
          <p:cNvSpPr/>
          <p:nvPr/>
        </p:nvSpPr>
        <p:spPr>
          <a:xfrm>
            <a:off x="467544" y="5805264"/>
            <a:ext cx="8676456" cy="882293"/>
          </a:xfrm>
          <a:prstGeom prst="rect">
            <a:avLst/>
          </a:prstGeom>
        </p:spPr>
        <p:txBody>
          <a:bodyPr wrap="square">
            <a:spAutoFit/>
          </a:bodyPr>
          <a:lstStyle/>
          <a:p>
            <a:r>
              <a:rPr lang="ru-RU" sz="1400" baseline="-25000" dirty="0" smtClean="0">
                <a:latin typeface="Comic Sans MS" pitchFamily="66" charset="0"/>
              </a:rPr>
              <a:t>Структура резервных требований устанавливается законодательными и нормативными документами. В столбце “Норма обязательных резервов" показан процент вкладов каждого вида, который должен храниться в виде депозитов на счетах ФРС или в виде кассовой наличности. В крупных банках резервные требования по чековым счетам равны 10%, в то время как по другим вкладам резервных требований не существует. ФРС может изменять норму обязательных резервов, не выходя за определенные рамки данного диапазона. Она производит такие изменения лишь в крайних случаях, когда экономическая ситуация требует резких перемен в кредитно-денежной политике. (Источник: </a:t>
            </a:r>
            <a:r>
              <a:rPr lang="en-US" sz="1400" i="1" baseline="-25000" dirty="0" smtClean="0">
                <a:latin typeface="Comic Sans MS" pitchFamily="66" charset="0"/>
              </a:rPr>
              <a:t>Federal Reserve Bulletin, August, 1997.)</a:t>
            </a:r>
            <a:endParaRPr lang="ru-RU" sz="1400" dirty="0">
              <a:latin typeface="Comic Sans MS" pitchFamily="66"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611560" y="0"/>
            <a:ext cx="8280920" cy="3212976"/>
          </a:xfrm>
        </p:spPr>
        <p:txBody>
          <a:bodyPr>
            <a:normAutofit/>
          </a:bodyPr>
          <a:lstStyle/>
          <a:p>
            <a:pPr>
              <a:buNone/>
            </a:pPr>
            <a:r>
              <a:rPr lang="ru-RU" sz="2000" b="1" baseline="-25000" dirty="0" smtClean="0">
                <a:latin typeface="Comic Sans MS" pitchFamily="66" charset="0"/>
              </a:rPr>
              <a:t>Изменения в уровне резервных требований. </a:t>
            </a:r>
            <a:endParaRPr lang="ru-RU" sz="2000" b="1" baseline="-25000" dirty="0" smtClean="0">
              <a:latin typeface="Comic Sans MS" pitchFamily="66" charset="0"/>
            </a:endParaRPr>
          </a:p>
          <a:p>
            <a:pPr>
              <a:buFont typeface="Wingdings" pitchFamily="2" charset="2"/>
              <a:buChar char="Ø"/>
            </a:pPr>
            <a:r>
              <a:rPr lang="ru-RU" sz="1600" baseline="-25000" dirty="0" smtClean="0">
                <a:latin typeface="Comic Sans MS" pitchFamily="66" charset="0"/>
              </a:rPr>
              <a:t>ФРС </a:t>
            </a:r>
            <a:r>
              <a:rPr lang="ru-RU" sz="1600" baseline="-25000" dirty="0" smtClean="0">
                <a:latin typeface="Comic Sans MS" pitchFamily="66" charset="0"/>
              </a:rPr>
              <a:t>может изменять резервные требования, если она хочет быстро изменить предложение денег. Например, когда ФРС нужно резко сократить денежную массу, она увеличивает норму обязательных резервов для крупных банков до 14%-ного предела, определенного законодательством. ФРС может даже повысить уровень резервных требований по отношению к срочным вкладам.</a:t>
            </a:r>
            <a:endParaRPr lang="ru-RU" sz="1600" dirty="0" smtClean="0">
              <a:latin typeface="Comic Sans MS" pitchFamily="66" charset="0"/>
            </a:endParaRPr>
          </a:p>
          <a:p>
            <a:pPr>
              <a:buFont typeface="Wingdings" pitchFamily="2" charset="2"/>
              <a:buChar char="Ø"/>
            </a:pPr>
            <a:r>
              <a:rPr lang="ru-RU" sz="1600" baseline="-25000" dirty="0" smtClean="0">
                <a:latin typeface="Comic Sans MS" pitchFamily="66" charset="0"/>
              </a:rPr>
              <a:t>Каким образом повышение нормы обязательных резервов приводит к ужесточению условий кредитования? Допустим, уровень резервных требований равняется 10%, и банки накапливают резервы в соответствии с этими требованиями. Предположим, что правление ФРС принимает решение ужесточить условия кредитования, а Конгресс разрешает ей повысить норму обязательных резервов до 20% (мы берем для примера такие фантастические цифры для простоты вычислений. ФРС сегодня не может и вряд ли когда-нибудь захочет предпринимать такие жесткие меры).</a:t>
            </a:r>
            <a:endParaRPr lang="ru-RU" sz="1600" dirty="0" smtClean="0">
              <a:latin typeface="Comic Sans MS" pitchFamily="66" charset="0"/>
            </a:endParaRPr>
          </a:p>
          <a:p>
            <a:pPr>
              <a:buFont typeface="Wingdings" pitchFamily="2" charset="2"/>
              <a:buChar char="Ø"/>
            </a:pPr>
            <a:r>
              <a:rPr lang="ru-RU" sz="1600" baseline="-25000" dirty="0" smtClean="0">
                <a:latin typeface="Comic Sans MS" pitchFamily="66" charset="0"/>
              </a:rPr>
              <a:t>Если даже если </a:t>
            </a:r>
            <a:r>
              <a:rPr lang="ru-RU" sz="1600" baseline="-25000" dirty="0" smtClean="0">
                <a:latin typeface="Comic Sans MS" pitchFamily="66" charset="0"/>
              </a:rPr>
              <a:t>ФРС</a:t>
            </a:r>
            <a:r>
              <a:rPr lang="ru-RU" sz="1600" dirty="0" smtClean="0">
                <a:latin typeface="Comic Sans MS" pitchFamily="66" charset="0"/>
              </a:rPr>
              <a:t> </a:t>
            </a:r>
            <a:r>
              <a:rPr lang="ru-RU" sz="1600" baseline="-25000" dirty="0" smtClean="0">
                <a:latin typeface="Comic Sans MS" pitchFamily="66" charset="0"/>
              </a:rPr>
              <a:t>не </a:t>
            </a:r>
            <a:r>
              <a:rPr lang="ru-RU" sz="1600" baseline="-25000" dirty="0" smtClean="0">
                <a:latin typeface="Comic Sans MS" pitchFamily="66" charset="0"/>
              </a:rPr>
              <a:t>проводит операций на открытом рынке или не изменяет учетную ставку для оказания воздействия на банковские резервы, все равно банковские ссуды и инвестиции, а также и депозиты, значительно сократятся. Теперь отношение банковских вкладов к резервам будет составлять только </a:t>
            </a:r>
            <a:r>
              <a:rPr lang="ru-RU" sz="1600" baseline="-25000" dirty="0" smtClean="0">
                <a:latin typeface="Comic Sans MS" pitchFamily="66" charset="0"/>
              </a:rPr>
              <a:t>5 </a:t>
            </a:r>
            <a:r>
              <a:rPr lang="ru-RU" sz="1600" baseline="-25000" dirty="0" smtClean="0">
                <a:latin typeface="Comic Sans MS" pitchFamily="66" charset="0"/>
              </a:rPr>
              <a:t>к 1, а не 10 к </a:t>
            </a:r>
            <a:r>
              <a:rPr lang="ru-RU" sz="1600" baseline="-25000" dirty="0" smtClean="0">
                <a:latin typeface="Comic Sans MS" pitchFamily="66" charset="0"/>
              </a:rPr>
              <a:t>1. </a:t>
            </a:r>
            <a:r>
              <a:rPr lang="ru-RU" sz="1600" baseline="-25000" dirty="0" smtClean="0">
                <a:latin typeface="Comic Sans MS" pitchFamily="66" charset="0"/>
              </a:rPr>
              <a:t>Таким образом должно произойти уменьшение всех депозитов в два раза</a:t>
            </a:r>
            <a:r>
              <a:rPr lang="ru-RU" sz="1600" baseline="-25000" dirty="0" smtClean="0">
                <a:latin typeface="Comic Sans MS" pitchFamily="66" charset="0"/>
              </a:rPr>
              <a:t>!</a:t>
            </a:r>
          </a:p>
          <a:p>
            <a:pPr>
              <a:buFont typeface="Wingdings" pitchFamily="2" charset="2"/>
              <a:buChar char="Ø"/>
            </a:pPr>
            <a:endParaRPr lang="ru-RU" sz="1800" dirty="0" smtClean="0">
              <a:latin typeface="Comic Sans MS" pitchFamily="66" charset="0"/>
            </a:endParaRPr>
          </a:p>
        </p:txBody>
      </p:sp>
      <p:pic>
        <p:nvPicPr>
          <p:cNvPr id="5122" name="Picture 2" descr="C:\Users\Илья\Desktop\775191177.jpg"/>
          <p:cNvPicPr>
            <a:picLocks noChangeAspect="1" noChangeArrowheads="1"/>
          </p:cNvPicPr>
          <p:nvPr/>
        </p:nvPicPr>
        <p:blipFill>
          <a:blip r:embed="rId2" cstate="print"/>
          <a:srcRect/>
          <a:stretch>
            <a:fillRect/>
          </a:stretch>
        </p:blipFill>
        <p:spPr bwMode="auto">
          <a:xfrm>
            <a:off x="5004048" y="3140968"/>
            <a:ext cx="3456384" cy="2045082"/>
          </a:xfrm>
          <a:prstGeom prst="rect">
            <a:avLst/>
          </a:prstGeom>
          <a:noFill/>
        </p:spPr>
      </p:pic>
      <p:sp>
        <p:nvSpPr>
          <p:cNvPr id="7" name="Прямоугольник 6"/>
          <p:cNvSpPr/>
          <p:nvPr/>
        </p:nvSpPr>
        <p:spPr>
          <a:xfrm>
            <a:off x="611560" y="3068960"/>
            <a:ext cx="4392488" cy="2062103"/>
          </a:xfrm>
          <a:prstGeom prst="rect">
            <a:avLst/>
          </a:prstGeom>
        </p:spPr>
        <p:txBody>
          <a:bodyPr wrap="square">
            <a:spAutoFit/>
          </a:bodyPr>
          <a:lstStyle/>
          <a:p>
            <a:pPr marL="411480" lvl="1" indent="-342900">
              <a:spcBef>
                <a:spcPts val="700"/>
              </a:spcBef>
              <a:buClr>
                <a:schemeClr val="tx2"/>
              </a:buClr>
              <a:buSzPct val="95000"/>
              <a:buFont typeface="Wingdings" pitchFamily="2" charset="2"/>
              <a:buChar char="Ø"/>
            </a:pPr>
            <a:r>
              <a:rPr lang="ru-RU" sz="1600" baseline="-25000" dirty="0" smtClean="0">
                <a:latin typeface="Comic Sans MS" pitchFamily="66" charset="0"/>
              </a:rPr>
              <a:t>Такое резкое уменьшение может произойти                        очень быстро. Лишь только Советом управляющих Федеральной резервной Системы будет введено новое правило, в соответствии с которым уровень резервных требований повышается до 20%, банки обнаружат у себя недостаток резервов. Им придется продать некоторое количество облигаций и потребовать немедленного возвращения некоторых ссуд. Кроме того, начнется изъятие чековых вкладов покупателей облигаций и заемщиков. Данный процесс закончится только тогда, когда банки доведут соотношение депозитов к резервам до 5 к 1 вместо 10 к 1.</a:t>
            </a:r>
          </a:p>
        </p:txBody>
      </p:sp>
      <p:sp>
        <p:nvSpPr>
          <p:cNvPr id="8" name="Прямоугольник 7"/>
          <p:cNvSpPr/>
          <p:nvPr/>
        </p:nvSpPr>
        <p:spPr>
          <a:xfrm>
            <a:off x="683568" y="5229200"/>
            <a:ext cx="8172400" cy="1323439"/>
          </a:xfrm>
          <a:prstGeom prst="rect">
            <a:avLst/>
          </a:prstGeom>
        </p:spPr>
        <p:txBody>
          <a:bodyPr wrap="square">
            <a:spAutoFit/>
          </a:bodyPr>
          <a:lstStyle/>
          <a:p>
            <a:pPr marL="342900" indent="-342900">
              <a:buFont typeface="Wingdings" pitchFamily="2" charset="2"/>
              <a:buChar char="Ø"/>
            </a:pPr>
            <a:r>
              <a:rPr lang="ru-RU" sz="1600" baseline="-25000" dirty="0" smtClean="0">
                <a:latin typeface="Comic Sans MS" pitchFamily="66" charset="0"/>
              </a:rPr>
              <a:t>Такие кардинальные изменения за такой короткий срок повлекут за собой существенное повышение процентных ставок, нормирование кредита, вызовут значительные сокращение инвестиций, уменьшение ВВП и уровня занятости. Данный экстремальный случай предупреждает о том, что такой мощный инструмент, как изменение резервных требований нужно использовать с максимальной осторожностью. </a:t>
            </a:r>
            <a:r>
              <a:rPr lang="ru-RU" sz="1600" i="1" baseline="-25000" dirty="0" smtClean="0">
                <a:latin typeface="Comic Sans MS" pitchFamily="66" charset="0"/>
              </a:rPr>
              <a:t>Изменения резервных требований должны производиться крайне осмотрительно, поскольку они вызывают слишком значительное и резкое изменение кредитно-денежной политики. В то же время операции на открытом рынке дают возможность достичь таких же результатов менее разрушительным путем.</a:t>
            </a:r>
            <a:endParaRPr lang="ru-RU" sz="1600" dirty="0">
              <a:latin typeface="Comic Sans MS" pitchFamily="66"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539552" y="0"/>
            <a:ext cx="8484368" cy="5832648"/>
          </a:xfrm>
        </p:spPr>
        <p:txBody>
          <a:bodyPr>
            <a:normAutofit fontScale="32500" lnSpcReduction="20000"/>
          </a:bodyPr>
          <a:lstStyle/>
          <a:p>
            <a:pPr algn="ctr">
              <a:buNone/>
            </a:pPr>
            <a:r>
              <a:rPr lang="ru-RU" sz="11200" b="1" baseline="-25000" dirty="0" smtClean="0">
                <a:latin typeface="Comic Sans MS" pitchFamily="66" charset="0"/>
              </a:rPr>
              <a:t>Финансовое регулирование</a:t>
            </a:r>
            <a:endParaRPr lang="ru-RU" sz="11200" b="1" dirty="0" smtClean="0">
              <a:latin typeface="Comic Sans MS" pitchFamily="66" charset="0"/>
            </a:endParaRPr>
          </a:p>
          <a:p>
            <a:pPr>
              <a:buFont typeface="Wingdings" pitchFamily="2" charset="2"/>
              <a:buChar char="Ø"/>
            </a:pPr>
            <a:r>
              <a:rPr lang="ru-RU" sz="6400" baseline="-25000" dirty="0" smtClean="0">
                <a:latin typeface="Comic Sans MS" pitchFamily="66" charset="0"/>
              </a:rPr>
              <a:t>Федеральная резервная система не ограничивается применением только лишь описанных выше трех главных инструментов. ФРС (при участии Конгресса и других органов власти) проводит управление финансовыми рынками, регулируя процентные ставки. До 80-х годов большая часть процентных ставок, выплачиваемых коммерческими банками, находилась под контролем Федеральной резервной системы. В этот период банкам не разрешалось платить процент по чековым счетам; более того, были определены и установлены потолки для процентных ставок по сберегательным счетам и срочным вкладам.</a:t>
            </a:r>
            <a:endParaRPr lang="ru-RU" sz="6400" dirty="0" smtClean="0">
              <a:latin typeface="Comic Sans MS" pitchFamily="66" charset="0"/>
            </a:endParaRPr>
          </a:p>
          <a:p>
            <a:pPr>
              <a:buFont typeface="Wingdings" pitchFamily="2" charset="2"/>
              <a:buChar char="Ø"/>
            </a:pPr>
            <a:r>
              <a:rPr lang="ru-RU" sz="6400" baseline="-25000" dirty="0" smtClean="0">
                <a:latin typeface="Comic Sans MS" pitchFamily="66" charset="0"/>
              </a:rPr>
              <a:t>Регулируемые процентные ставки не имели шансов на “выживание” на конкурентном рынке. Финансовыми институтами были изобретены новые типы инструментов, которые использовались для того, чтобы “переманивать” средства из низкодоходных депозитов. В конце 70-х — начале 80-х годов высокие процентные ставки продолжали оказывать давление на банковскую систему, потому что банки (которые выплачивали 5% годовых по своим сберегательным счетам) были вынуждены конкурировать на денежном рынке с взаимными фондами (которые платили от 10 до 15 % по своим вкладам). В конце концов система регулирования, созданная во время Великой депрессии, начала разрушаться. Конгресс отреагировал на это Законами о банковской деятельности 1980 и 1982 годов, согласно которым регулирование процентных ставок было значительно ослаблено.</a:t>
            </a:r>
            <a:endParaRPr lang="ru-RU" sz="6400" dirty="0" smtClean="0">
              <a:latin typeface="Comic Sans MS" pitchFamily="66" charset="0"/>
            </a:endParaRPr>
          </a:p>
          <a:p>
            <a:pPr>
              <a:buFont typeface="Wingdings" pitchFamily="2" charset="2"/>
              <a:buChar char="Ø"/>
            </a:pPr>
            <a:r>
              <a:rPr lang="ru-RU" sz="6400" baseline="-25000" dirty="0" smtClean="0">
                <a:latin typeface="Comic Sans MS" pitchFamily="66" charset="0"/>
              </a:rPr>
              <a:t>Законы о банковской деятельности сформировали такую структуру регулирования, которая фактически перестала контролировать процентные ставки на финансовых рынках. В основу нового подхода было положено отделение трансакционных счетов от нетрансакционных. Основная функция </a:t>
            </a:r>
            <a:r>
              <a:rPr lang="ru-RU" sz="6400" i="1" baseline="-25000" dirty="0" smtClean="0">
                <a:latin typeface="Comic Sans MS" pitchFamily="66" charset="0"/>
              </a:rPr>
              <a:t>трансакционного счета, такого как чековый счет,—служить в качестве средства платежа. </a:t>
            </a:r>
            <a:endParaRPr lang="ru-RU" sz="6400" i="1" baseline="-25000" dirty="0" smtClean="0">
              <a:latin typeface="Comic Sans MS" pitchFamily="66" charset="0"/>
            </a:endParaRPr>
          </a:p>
          <a:p>
            <a:pPr>
              <a:buFont typeface="Wingdings" pitchFamily="2" charset="2"/>
              <a:buChar char="Ø"/>
            </a:pPr>
            <a:r>
              <a:rPr lang="ru-RU" sz="6400" i="1" baseline="-25000" dirty="0" smtClean="0">
                <a:latin typeface="Comic Sans MS" pitchFamily="66" charset="0"/>
              </a:rPr>
              <a:t>Нетрансакционный </a:t>
            </a:r>
            <a:r>
              <a:rPr lang="ru-RU" sz="6400" i="1" baseline="-25000" dirty="0" smtClean="0">
                <a:latin typeface="Comic Sans MS" pitchFamily="66" charset="0"/>
              </a:rPr>
              <a:t>счет — это актив, основная функция которого состоит в том, чтобы сохранять средства на будущее, а не оплачивать текущие счета (сберегательный счет является примером такого счета</a:t>
            </a:r>
            <a:r>
              <a:rPr lang="ru-RU" sz="6400" i="1" baseline="-25000" dirty="0" smtClean="0">
                <a:latin typeface="Comic Sans MS" pitchFamily="66" charset="0"/>
              </a:rPr>
              <a:t>).</a:t>
            </a:r>
            <a:endParaRPr lang="ru-RU" sz="6400" i="1" dirty="0" smtClean="0">
              <a:latin typeface="Comic Sans MS" pitchFamily="66"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539552" y="188640"/>
            <a:ext cx="7943800" cy="4680520"/>
          </a:xfrm>
        </p:spPr>
        <p:txBody>
          <a:bodyPr>
            <a:normAutofit fontScale="85000" lnSpcReduction="20000"/>
          </a:bodyPr>
          <a:lstStyle/>
          <a:p>
            <a:pPr>
              <a:buFont typeface="Wingdings" pitchFamily="2" charset="2"/>
              <a:buChar char="Ø"/>
            </a:pPr>
            <a:r>
              <a:rPr lang="ru-RU" sz="2500" baseline="-25000" dirty="0" smtClean="0">
                <a:latin typeface="Comic Sans MS" pitchFamily="66" charset="0"/>
              </a:rPr>
              <a:t>Проведя такое разграничение, авторы законов 1980 и 1982 годов эффективно дерегулировали нетрансакционные счета. В 1986 году законодательством были сняты потолки процентных ставок по нетрансакционным счетам и установлены нулевые резервные требования по этим вкладам для частных лиц и минимальная норма обязательных резервов для юридических лиц. На сегодняшний день нетрансакционные счета приносят доход, равный рыночной процентной ставке, находясь вместе с тем далеко за рамками регулирующей структуры ФРС.</a:t>
            </a:r>
            <a:endParaRPr lang="ru-RU" sz="2500" dirty="0" smtClean="0">
              <a:latin typeface="Comic Sans MS" pitchFamily="66" charset="0"/>
            </a:endParaRPr>
          </a:p>
          <a:p>
            <a:pPr>
              <a:buFont typeface="Wingdings" pitchFamily="2" charset="2"/>
              <a:buChar char="Ø"/>
            </a:pPr>
            <a:r>
              <a:rPr lang="ru-RU" sz="2500" baseline="-25000" dirty="0" smtClean="0">
                <a:latin typeface="Comic Sans MS" pitchFamily="66" charset="0"/>
              </a:rPr>
              <a:t>Трансакционные активы типа чековых счетов также были дерегулированы, но за одним важным исключением. Как можно увидеть из табл. </a:t>
            </a:r>
            <a:r>
              <a:rPr lang="ru-RU" sz="2500" baseline="-25000" dirty="0" smtClean="0">
                <a:latin typeface="Comic Sans MS" pitchFamily="66" charset="0"/>
              </a:rPr>
              <a:t>3</a:t>
            </a:r>
            <a:r>
              <a:rPr lang="ru-RU" sz="2500" baseline="-25000" dirty="0" smtClean="0">
                <a:latin typeface="Comic Sans MS" pitchFamily="66" charset="0"/>
              </a:rPr>
              <a:t>, по этим счетам продолжают сохраняться значительные резервные требования. В результате этих изменений большая часть контроля над процентными ставками на финансовых рынках была упразднена.</a:t>
            </a:r>
            <a:endParaRPr lang="ru-RU" sz="2500" dirty="0" smtClean="0">
              <a:latin typeface="Comic Sans MS" pitchFamily="66" charset="0"/>
            </a:endParaRPr>
          </a:p>
          <a:p>
            <a:pPr>
              <a:buFont typeface="Wingdings" pitchFamily="2" charset="2"/>
              <a:buChar char="Ø"/>
            </a:pPr>
            <a:r>
              <a:rPr lang="ru-RU" sz="2500" baseline="-25000" dirty="0" smtClean="0">
                <a:latin typeface="Comic Sans MS" pitchFamily="66" charset="0"/>
              </a:rPr>
              <a:t>Важная часть регулирования, которая не была отменена, касается платежеспособности банков. Со времен Великой </a:t>
            </a:r>
            <a:r>
              <a:rPr lang="ru-RU" sz="2500" baseline="-25000" dirty="0" smtClean="0">
                <a:latin typeface="Comic Sans MS" pitchFamily="66" charset="0"/>
              </a:rPr>
              <a:t>депрессии </a:t>
            </a:r>
            <a:r>
              <a:rPr lang="ru-RU" sz="2500" baseline="-25000" dirty="0" smtClean="0">
                <a:latin typeface="Comic Sans MS" pitchFamily="66" charset="0"/>
              </a:rPr>
              <a:t>федеральное правительство контролирует банки. Чтобы банковская система работала без сбоев, правительство страхует банковские вклады, изучает бухгалтерские книги банков, принимает на себя руководство неплатежеспособными банками. Кроме того, одной из важных функций правительства является гарантия банковских вкладов. Правительство страхует депозиты размером до 100 000 долл., находящиеся в банках, которые являются членами Федеральной Корпорации по страхованию депозитов (ФКСД). Кроме того, ФРС и другие органы, занимающиеся регулированием, проводят проверки банковской деятельности, чтобы гарантировать то, что мошенничество и злоупотребление, а также скандалы 80-х годов, затрагивающие систему сбережении и займов, не повторятся.</a:t>
            </a:r>
            <a:endParaRPr lang="ru-RU" sz="2500" dirty="0" smtClean="0">
              <a:latin typeface="Comic Sans MS" pitchFamily="66" charset="0"/>
            </a:endParaRPr>
          </a:p>
          <a:p>
            <a:endParaRPr lang="ru-RU" dirty="0"/>
          </a:p>
        </p:txBody>
      </p:sp>
      <p:pic>
        <p:nvPicPr>
          <p:cNvPr id="5" name="Picture 2" descr="C:\Users\Илья\Desktop\табл3.jpg"/>
          <p:cNvPicPr>
            <a:picLocks noChangeAspect="1" noChangeArrowheads="1"/>
          </p:cNvPicPr>
          <p:nvPr/>
        </p:nvPicPr>
        <p:blipFill>
          <a:blip r:embed="rId2" cstate="print"/>
          <a:srcRect/>
          <a:stretch>
            <a:fillRect/>
          </a:stretch>
        </p:blipFill>
        <p:spPr bwMode="auto">
          <a:xfrm>
            <a:off x="1619672" y="4869160"/>
            <a:ext cx="5832648" cy="1502054"/>
          </a:xfrm>
          <a:prstGeom prst="rect">
            <a:avLst/>
          </a:prstGeom>
          <a:noFill/>
        </p:spPr>
      </p:pic>
      <p:sp>
        <p:nvSpPr>
          <p:cNvPr id="7" name="Прямоугольник 6"/>
          <p:cNvSpPr/>
          <p:nvPr/>
        </p:nvSpPr>
        <p:spPr>
          <a:xfrm>
            <a:off x="2627784" y="6381328"/>
            <a:ext cx="3818674" cy="307777"/>
          </a:xfrm>
          <a:prstGeom prst="rect">
            <a:avLst/>
          </a:prstGeom>
        </p:spPr>
        <p:txBody>
          <a:bodyPr wrap="none">
            <a:spAutoFit/>
          </a:bodyPr>
          <a:lstStyle/>
          <a:p>
            <a:r>
              <a:rPr lang="ru-RU" sz="1400" baseline="-25000" dirty="0" smtClean="0">
                <a:latin typeface="Comic Sans MS" pitchFamily="66" charset="0"/>
              </a:rPr>
              <a:t>Таблица </a:t>
            </a:r>
            <a:r>
              <a:rPr lang="ru-RU" sz="1400" baseline="-25000" dirty="0" smtClean="0">
                <a:latin typeface="Comic Sans MS" pitchFamily="66" charset="0"/>
              </a:rPr>
              <a:t>3</a:t>
            </a:r>
            <a:r>
              <a:rPr lang="ru-RU" sz="1400" baseline="-25000" dirty="0" smtClean="0">
                <a:latin typeface="Comic Sans MS" pitchFamily="66" charset="0"/>
              </a:rPr>
              <a:t>. Резервные требования для финансовых институтов</a:t>
            </a:r>
            <a:endParaRPr lang="ru-RU" sz="1400" dirty="0">
              <a:latin typeface="Comic Sans MS" pitchFamily="66"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467544" y="260648"/>
            <a:ext cx="8447856" cy="5904656"/>
          </a:xfrm>
        </p:spPr>
        <p:txBody>
          <a:bodyPr>
            <a:normAutofit/>
          </a:bodyPr>
          <a:lstStyle/>
          <a:p>
            <a:pPr algn="ctr">
              <a:buNone/>
            </a:pPr>
            <a:r>
              <a:rPr lang="ru-RU" sz="3000" b="1" baseline="-25000" dirty="0" smtClean="0">
                <a:latin typeface="Comic Sans MS" pitchFamily="66" charset="0"/>
              </a:rPr>
              <a:t>Кредитно-денежная политика в открытой экономике</a:t>
            </a:r>
            <a:endParaRPr lang="ru-RU" sz="3000" b="1" dirty="0" smtClean="0">
              <a:latin typeface="Comic Sans MS" pitchFamily="66" charset="0"/>
            </a:endParaRPr>
          </a:p>
          <a:p>
            <a:pPr>
              <a:buFont typeface="Wingdings" pitchFamily="2" charset="2"/>
              <a:buChar char="Ø"/>
            </a:pPr>
            <a:r>
              <a:rPr lang="ru-RU" sz="2000" baseline="-25000" dirty="0" smtClean="0">
                <a:latin typeface="Comic Sans MS" pitchFamily="66" charset="0"/>
              </a:rPr>
              <a:t>Деятельность Центральных банков является особенно важной в открытой экономике, где они управляют движением потоков резервов и валютными курсами, а также следят за международной финансовой жизнью.</a:t>
            </a:r>
            <a:endParaRPr lang="ru-RU" sz="2000" dirty="0" smtClean="0">
              <a:latin typeface="Comic Sans MS" pitchFamily="66" charset="0"/>
            </a:endParaRPr>
          </a:p>
          <a:p>
            <a:pPr>
              <a:buFont typeface="Wingdings" pitchFamily="2" charset="2"/>
              <a:buChar char="Ø"/>
            </a:pPr>
            <a:r>
              <a:rPr lang="ru-RU" sz="1600" b="1" baseline="-25000" dirty="0" smtClean="0">
                <a:latin typeface="Comic Sans MS" pitchFamily="66" charset="0"/>
              </a:rPr>
              <a:t>     </a:t>
            </a:r>
            <a:r>
              <a:rPr lang="ru-RU" sz="2400" b="1" baseline="-25000" dirty="0" smtClean="0">
                <a:latin typeface="Comic Sans MS" pitchFamily="66" charset="0"/>
              </a:rPr>
              <a:t>Потоки </a:t>
            </a:r>
            <a:r>
              <a:rPr lang="ru-RU" sz="2400" b="1" baseline="-25000" dirty="0" smtClean="0">
                <a:latin typeface="Comic Sans MS" pitchFamily="66" charset="0"/>
              </a:rPr>
              <a:t>резервов. </a:t>
            </a:r>
            <a:endParaRPr lang="ru-RU" sz="2400" b="1" baseline="-25000" dirty="0" smtClean="0">
              <a:latin typeface="Comic Sans MS" pitchFamily="66" charset="0"/>
            </a:endParaRPr>
          </a:p>
          <a:p>
            <a:pPr>
              <a:buFont typeface="Wingdings" pitchFamily="2" charset="2"/>
              <a:buChar char="Ø"/>
            </a:pPr>
            <a:r>
              <a:rPr lang="ru-RU" sz="2000" baseline="-25000" dirty="0" smtClean="0">
                <a:latin typeface="Comic Sans MS" pitchFamily="66" charset="0"/>
              </a:rPr>
              <a:t>В </a:t>
            </a:r>
            <a:r>
              <a:rPr lang="ru-RU" sz="2000" baseline="-25000" dirty="0" smtClean="0">
                <a:latin typeface="Comic Sans MS" pitchFamily="66" charset="0"/>
              </a:rPr>
              <a:t>наши дни доллар используется в мировой торговле как средство накопления, так и как средство международного обмена. Поэтому доллары широко используются теми, кто торгует с США, иностранными и американскими инвесторами ; теми, кто финансирует торговлю с другими странами и вкладывает инвестиции в этих странах, спекулянтами и дилерами на международных финансовых рынках, правительствами иностранных государств; Центральными банками и международными организациями, например, такими как Международный Валютный Фонд. Иностранцы владеют сотнями миллиардов долларов США. Так как валюта не приносит процентного дохода сама по себе, иностранцы предпочитают держать активы, приносящие доход (такие как облигации, акции и т.п.). Но для того, чтобы иметь средство для купли-продажи таких приносящих прибыль активов, иностранцы хранят некоторое количество трансакционных долларов в виде </a:t>
            </a:r>
            <a:r>
              <a:rPr lang="ru-RU" sz="2000" i="1" baseline="-25000" dirty="0" smtClean="0">
                <a:latin typeface="Comic Sans MS" pitchFamily="66" charset="0"/>
              </a:rPr>
              <a:t>М1 </a:t>
            </a:r>
            <a:r>
              <a:rPr lang="ru-RU" sz="2000" i="1" baseline="-25000" dirty="0" smtClean="0">
                <a:latin typeface="Comic Sans MS" pitchFamily="66" charset="0"/>
              </a:rPr>
              <a:t>.</a:t>
            </a:r>
          </a:p>
          <a:p>
            <a:pPr>
              <a:buFont typeface="Wingdings" pitchFamily="2" charset="2"/>
              <a:buChar char="Ø"/>
            </a:pPr>
            <a:r>
              <a:rPr lang="ru-RU" sz="2000" baseline="-25000" dirty="0" smtClean="0">
                <a:latin typeface="Comic Sans MS" pitchFamily="66" charset="0"/>
              </a:rPr>
              <a:t>Почему мы сейчас рассматриваем международные запасы денег? Причина заключается в том, что вклады иностранцев в национальную банковскую систему увеличивают общее количество банковских резервов так же, как и депозиты </a:t>
            </a:r>
            <a:r>
              <a:rPr lang="ru-RU" sz="2000" baseline="-25000" dirty="0" smtClean="0">
                <a:latin typeface="Comic Sans MS" pitchFamily="66" charset="0"/>
              </a:rPr>
              <a:t>отечественных </a:t>
            </a:r>
            <a:r>
              <a:rPr lang="ru-RU" sz="2000" baseline="-25000" dirty="0" smtClean="0">
                <a:latin typeface="Comic Sans MS" pitchFamily="66" charset="0"/>
              </a:rPr>
              <a:t>вкладчиков. Следовательно, изменения в объеме долларовых запасов иностранных граждан могут вызвать цепную реакцию увеличения или уменьшения денежной массы в Соединенных Штатах Америки</a:t>
            </a:r>
            <a:r>
              <a:rPr lang="ru-RU" sz="2000" baseline="-25000" dirty="0" smtClean="0">
                <a:latin typeface="Comic Sans MS" pitchFamily="66" charset="0"/>
              </a:rPr>
              <a:t>.</a:t>
            </a:r>
            <a:endParaRPr lang="ru-RU" sz="2000" dirty="0" smtClean="0">
              <a:latin typeface="Comic Sans MS" pitchFamily="66"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467544" y="404664"/>
            <a:ext cx="5544616" cy="6453336"/>
          </a:xfrm>
        </p:spPr>
        <p:txBody>
          <a:bodyPr>
            <a:normAutofit fontScale="70000" lnSpcReduction="20000"/>
          </a:bodyPr>
          <a:lstStyle/>
          <a:p>
            <a:pPr>
              <a:buFont typeface="Wingdings" pitchFamily="2" charset="2"/>
              <a:buChar char="Ø"/>
            </a:pPr>
            <a:r>
              <a:rPr lang="ru-RU" baseline="-25000" dirty="0" smtClean="0">
                <a:latin typeface="Comic Sans MS" pitchFamily="66" charset="0"/>
              </a:rPr>
              <a:t>Рассмотрим такой пример. Предположим, житель Японии решает сделать вклад в размере 1000 долл., в один из американских банков. Что произойдет в таком случае? В американской банковской системе будет происходить увеличение резервов на 1000 долл.</a:t>
            </a:r>
            <a:r>
              <a:rPr lang="ru-RU" dirty="0" smtClean="0">
                <a:latin typeface="Comic Sans MS" pitchFamily="66" charset="0"/>
              </a:rPr>
              <a:t> </a:t>
            </a:r>
            <a:r>
              <a:rPr lang="ru-RU" baseline="-25000" dirty="0" smtClean="0">
                <a:latin typeface="Comic Sans MS" pitchFamily="66" charset="0"/>
              </a:rPr>
              <a:t>В результате банковская система сможет увеличить объем депозитов в десятикратном размере; в нашем случае до 10 000 долл.</a:t>
            </a:r>
            <a:endParaRPr lang="ru-RU" dirty="0" smtClean="0">
              <a:latin typeface="Comic Sans MS" pitchFamily="66" charset="0"/>
            </a:endParaRPr>
          </a:p>
          <a:p>
            <a:pPr>
              <a:buFont typeface="Wingdings" pitchFamily="2" charset="2"/>
              <a:buChar char="Ø"/>
            </a:pPr>
            <a:r>
              <a:rPr lang="ru-RU" baseline="-25000" dirty="0" smtClean="0">
                <a:latin typeface="Comic Sans MS" pitchFamily="66" charset="0"/>
              </a:rPr>
              <a:t>Итак, контроль ФРС за денежной массой США может в некоторой степени быть нарушен иностранным вмешательством в уровень банковских резервов. Вместе с тем ФРС имеет возможность компенсировать любое изменение в уровне резервов, привносимое из-за границы. Она реализует эту возможность, используя механизм, который называется стерилизацией. </a:t>
            </a:r>
          </a:p>
          <a:p>
            <a:pPr>
              <a:buFont typeface="Wingdings" pitchFamily="2" charset="2"/>
              <a:buChar char="Ø"/>
            </a:pPr>
            <a:r>
              <a:rPr lang="ru-RU" i="1" baseline="-25000" dirty="0" smtClean="0">
                <a:latin typeface="Comic Sans MS" pitchFamily="66" charset="0"/>
              </a:rPr>
              <a:t>Стерилизация относится к действиям Центрального банка, которые направлены на то, чтобы отделить национальную денежную массу от международных потоков резервов. Стерилизация обычно проводится посредством операций на открытом рынке, которые позволяют компенсировать движения международных резервов. На практике ФРС регулярно стерилизует международные вмешательства в резервы.</a:t>
            </a:r>
            <a:endParaRPr lang="ru-RU" dirty="0" smtClean="0">
              <a:latin typeface="Comic Sans MS" pitchFamily="66" charset="0"/>
            </a:endParaRPr>
          </a:p>
          <a:p>
            <a:pPr>
              <a:buFont typeface="Wingdings" pitchFamily="2" charset="2"/>
              <a:buChar char="Ø"/>
            </a:pPr>
            <a:r>
              <a:rPr lang="ru-RU" b="1" baseline="-25000" dirty="0" smtClean="0">
                <a:latin typeface="Comic Sans MS" pitchFamily="66" charset="0"/>
              </a:rPr>
              <a:t>Итак, подведем итог.</a:t>
            </a:r>
            <a:endParaRPr lang="ru-RU" b="1" dirty="0" smtClean="0">
              <a:latin typeface="Comic Sans MS" pitchFamily="66" charset="0"/>
            </a:endParaRPr>
          </a:p>
          <a:p>
            <a:pPr>
              <a:buFont typeface="Wingdings" pitchFamily="2" charset="2"/>
              <a:buChar char="Ø"/>
            </a:pPr>
            <a:r>
              <a:rPr lang="ru-RU" b="1" i="1" baseline="-25000" dirty="0" smtClean="0">
                <a:latin typeface="Comic Sans MS" pitchFamily="66" charset="0"/>
              </a:rPr>
              <a:t>Контроль Центрального банка над размером банковских резервов нарушается колебаниями потоков резервов из-за границы. Однако эти колебания могут быть компенсированы стерилизацией.</a:t>
            </a:r>
            <a:endParaRPr lang="ru-RU" b="1" dirty="0">
              <a:latin typeface="Comic Sans MS" pitchFamily="66" charset="0"/>
            </a:endParaRPr>
          </a:p>
        </p:txBody>
      </p:sp>
      <p:pic>
        <p:nvPicPr>
          <p:cNvPr id="6146" name="Picture 2" descr="C:\Users\Илья\Desktop\moneybox.jpg"/>
          <p:cNvPicPr>
            <a:picLocks noChangeAspect="1" noChangeArrowheads="1"/>
          </p:cNvPicPr>
          <p:nvPr/>
        </p:nvPicPr>
        <p:blipFill>
          <a:blip r:embed="rId2" cstate="print"/>
          <a:srcRect/>
          <a:stretch>
            <a:fillRect/>
          </a:stretch>
        </p:blipFill>
        <p:spPr bwMode="auto">
          <a:xfrm>
            <a:off x="6084168" y="836712"/>
            <a:ext cx="2952328" cy="5104482"/>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755576" y="260648"/>
            <a:ext cx="8159824" cy="5746452"/>
          </a:xfrm>
        </p:spPr>
        <p:txBody>
          <a:bodyPr>
            <a:normAutofit fontScale="70000" lnSpcReduction="20000"/>
          </a:bodyPr>
          <a:lstStyle/>
          <a:p>
            <a:pPr>
              <a:buNone/>
            </a:pPr>
            <a:r>
              <a:rPr lang="ru-RU" sz="3800" b="1" baseline="-25000" dirty="0" smtClean="0">
                <a:latin typeface="Comic Sans MS" pitchFamily="66" charset="0"/>
              </a:rPr>
              <a:t>Роль валютной системы. </a:t>
            </a:r>
            <a:endParaRPr lang="ru-RU" sz="3800" b="1" baseline="-25000" dirty="0" smtClean="0">
              <a:latin typeface="Comic Sans MS" pitchFamily="66" charset="0"/>
            </a:endParaRPr>
          </a:p>
          <a:p>
            <a:r>
              <a:rPr lang="ru-RU" sz="2900" baseline="-25000" dirty="0" smtClean="0">
                <a:latin typeface="Comic Sans MS" pitchFamily="66" charset="0"/>
              </a:rPr>
              <a:t>Одним </a:t>
            </a:r>
            <a:r>
              <a:rPr lang="ru-RU" sz="2900" baseline="-25000" dirty="0" smtClean="0">
                <a:latin typeface="Comic Sans MS" pitchFamily="66" charset="0"/>
              </a:rPr>
              <a:t>из важнейших элементов национальной финансовой системы является валютная система</a:t>
            </a:r>
            <a:r>
              <a:rPr lang="ru-RU" sz="2900" baseline="-25000" dirty="0" smtClean="0">
                <a:latin typeface="Comic Sans MS" pitchFamily="66" charset="0"/>
              </a:rPr>
              <a:t>. Международная </a:t>
            </a:r>
            <a:r>
              <a:rPr lang="ru-RU" sz="2900" baseline="-25000" dirty="0" smtClean="0">
                <a:latin typeface="Comic Sans MS" pitchFamily="66" charset="0"/>
              </a:rPr>
              <a:t>торговля и финансы предполагают использование разнообразных национальных валют, которые связаны между собой с помощью обменного курса. Состояние валютной системы имеет большое значение как в том случае, если в стране </a:t>
            </a:r>
            <a:r>
              <a:rPr lang="ru-RU" sz="2900" baseline="-25000" dirty="0" smtClean="0">
                <a:latin typeface="Comic Sans MS" pitchFamily="66" charset="0"/>
              </a:rPr>
              <a:t>используется </a:t>
            </a:r>
            <a:r>
              <a:rPr lang="ru-RU" sz="2900" baseline="-25000" dirty="0" smtClean="0">
                <a:latin typeface="Comic Sans MS" pitchFamily="66" charset="0"/>
              </a:rPr>
              <a:t>так называемый плавающий валютный курс, при котором курс национальной валюты целиком и полностью зависит от сил спроса и предложения, действующих на валютном рынке, так и в том случае, когда используется фиксированный валютный курс, при котором правительство самостоятельно устанавливает и поддерживает определенный курс национальной валюты.</a:t>
            </a:r>
            <a:endParaRPr lang="ru-RU" sz="2900" dirty="0" smtClean="0">
              <a:latin typeface="Comic Sans MS" pitchFamily="66" charset="0"/>
            </a:endParaRPr>
          </a:p>
          <a:p>
            <a:r>
              <a:rPr lang="ru-RU" sz="2900" baseline="-25000" dirty="0" smtClean="0">
                <a:latin typeface="Comic Sans MS" pitchFamily="66" charset="0"/>
              </a:rPr>
              <a:t>Соединенные Штаты Америки и Япония используют плавающий валютный курс. Поэтому они могут осуществлять свою кредитно-денежную политику независимо от других стран. Анализ кредитно-денежной политики, проведенный в данной главе, в основном основывался на допущении о применении свободно плавающего валютного курса.</a:t>
            </a:r>
            <a:endParaRPr lang="ru-RU" sz="2900" dirty="0" smtClean="0">
              <a:latin typeface="Comic Sans MS" pitchFamily="66" charset="0"/>
            </a:endParaRPr>
          </a:p>
          <a:p>
            <a:r>
              <a:rPr lang="ru-RU" sz="2900" baseline="-25000" dirty="0" smtClean="0">
                <a:latin typeface="Comic Sans MS" pitchFamily="66" charset="0"/>
              </a:rPr>
              <a:t>В других странах, включая такие как Франция или Германия, используются фиксированные валютные курсы, страны “привязывают” свою валюту к одной или нескольким валютам других государств. </a:t>
            </a:r>
            <a:r>
              <a:rPr lang="ru-RU" sz="2900" i="1" baseline="-25000" dirty="0" smtClean="0">
                <a:latin typeface="Comic Sans MS" pitchFamily="66" charset="0"/>
              </a:rPr>
              <a:t>Очень важно помнить о том, что если страна использует фиксированные валютные курсы, она должна координировать проводимую кредитно-денежную политику , проводимую в своей стране, с политикой других стран. Например, если Бельгия “привязала” свою валюту к немецкой марке, ей придется (в условиях открытой экономики) поддерживать тот же уровень процентных ставок, что и в Германии.</a:t>
            </a:r>
            <a:endParaRPr lang="ru-RU" sz="2900" i="1" dirty="0" smtClean="0">
              <a:latin typeface="Comic Sans MS" pitchFamily="66" charset="0"/>
            </a:endParaRPr>
          </a:p>
          <a:p>
            <a:r>
              <a:rPr lang="ru-RU" sz="2900" baseline="-25000" dirty="0" smtClean="0">
                <a:latin typeface="Comic Sans MS" pitchFamily="66" charset="0"/>
              </a:rPr>
              <a:t>Мы завершаем наш анализ предложения денег и делаем следующий вывод.</a:t>
            </a:r>
            <a:endParaRPr lang="ru-RU" sz="2900" dirty="0" smtClean="0">
              <a:latin typeface="Comic Sans MS" pitchFamily="66" charset="0"/>
            </a:endParaRPr>
          </a:p>
          <a:p>
            <a:r>
              <a:rPr lang="ru-RU" sz="2900" i="1" baseline="-25000" dirty="0" smtClean="0">
                <a:latin typeface="Comic Sans MS" pitchFamily="66" charset="0"/>
              </a:rPr>
              <a:t>В конечном итоге предложение денег определяется мероприятиями, которые проводит ФРС. Устанавливая учетную ставку и резервные требования, и особенно проводя операции на открытом рынке, Федеральная резервная система определяет уровень резервов и объем денежной массы. В этом процессе принимают участие как банки, так и население. Банки создают деньги, благодаря действию денежного мультипликатора, а население соглашается хранить деньги в депозитных учреждениях.</a:t>
            </a:r>
            <a:endParaRPr lang="ru-RU" sz="2900" i="1" dirty="0" smtClean="0">
              <a:latin typeface="Comic Sans MS" pitchFamily="66" charset="0"/>
            </a:endParaRPr>
          </a:p>
          <a:p>
            <a:endParaRPr lang="ru-RU"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3568" y="0"/>
            <a:ext cx="8229600" cy="563662"/>
          </a:xfrm>
        </p:spPr>
        <p:txBody>
          <a:bodyPr/>
          <a:lstStyle/>
          <a:p>
            <a:pPr algn="ctr"/>
            <a:r>
              <a:rPr lang="ru-RU" b="1" baseline="-25000" dirty="0" smtClean="0"/>
              <a:t>ВЛИЯНИЕ ДЕНЕГ НА ВЫПУСК И ЦЕНЫ</a:t>
            </a:r>
            <a:endParaRPr lang="ru-RU" dirty="0"/>
          </a:p>
        </p:txBody>
      </p:sp>
      <p:sp>
        <p:nvSpPr>
          <p:cNvPr id="4" name="Содержимое 3"/>
          <p:cNvSpPr>
            <a:spLocks noGrp="1"/>
          </p:cNvSpPr>
          <p:nvPr>
            <p:ph sz="half" idx="1"/>
          </p:nvPr>
        </p:nvSpPr>
        <p:spPr>
          <a:xfrm>
            <a:off x="611560" y="692696"/>
            <a:ext cx="8303840" cy="5314404"/>
          </a:xfrm>
        </p:spPr>
        <p:txBody>
          <a:bodyPr>
            <a:normAutofit fontScale="85000" lnSpcReduction="10000"/>
          </a:bodyPr>
          <a:lstStyle/>
          <a:p>
            <a:pPr algn="ctr">
              <a:buNone/>
            </a:pPr>
            <a:r>
              <a:rPr lang="ru-RU" sz="2400" b="1" baseline="-25000" dirty="0" smtClean="0">
                <a:latin typeface="Comic Sans MS" pitchFamily="66" charset="0"/>
              </a:rPr>
              <a:t>ДЕНЕЖНЫЙ ПЕРЕДАТОЧНЫЙ </a:t>
            </a:r>
            <a:r>
              <a:rPr lang="ru-RU" sz="2400" b="1" baseline="-25000" dirty="0" smtClean="0">
                <a:latin typeface="Comic Sans MS" pitchFamily="66" charset="0"/>
              </a:rPr>
              <a:t>МЕХАНИЗМ</a:t>
            </a:r>
          </a:p>
          <a:p>
            <a:pPr>
              <a:buFont typeface="Wingdings" pitchFamily="2" charset="2"/>
              <a:buChar char="Ø"/>
            </a:pPr>
            <a:r>
              <a:rPr lang="ru-RU" sz="2400" baseline="-25000" dirty="0" smtClean="0">
                <a:latin typeface="Comic Sans MS" pitchFamily="66" charset="0"/>
              </a:rPr>
              <a:t>Рассмотрев основы теории денег, мы теперь изучим </a:t>
            </a:r>
            <a:r>
              <a:rPr lang="ru-RU" sz="2400" i="1" baseline="-25000" dirty="0" smtClean="0">
                <a:latin typeface="Comic Sans MS" pitchFamily="66" charset="0"/>
              </a:rPr>
              <a:t>денежный передаточный механизм, с помощью которого изменения денежной массы вызывают изменения объема национального производства, уровня занятости, цен и инфляции. Для того чтобы рассмотреть это на конкретном примере, допустим, что ФРС озабочена инфляцией и принимает решение “притормозить” экономику. Данный процесс состоит из пяти стадий.</a:t>
            </a:r>
            <a:endParaRPr lang="ru-RU" sz="2400" i="1" dirty="0" smtClean="0">
              <a:latin typeface="Comic Sans MS" pitchFamily="66" charset="0"/>
            </a:endParaRPr>
          </a:p>
          <a:p>
            <a:pPr marL="525780" indent="-457200">
              <a:buFont typeface="+mj-lt"/>
              <a:buAutoNum type="arabicPeriod"/>
            </a:pPr>
            <a:r>
              <a:rPr lang="ru-RU" sz="2400" i="1" baseline="-25000" dirty="0" smtClean="0">
                <a:latin typeface="Comic Sans MS" pitchFamily="66" charset="0"/>
              </a:rPr>
              <a:t>Чтобы </a:t>
            </a:r>
            <a:r>
              <a:rPr lang="ru-RU" sz="2400" i="1" baseline="-25000" dirty="0" smtClean="0">
                <a:latin typeface="Comic Sans MS" pitchFamily="66" charset="0"/>
              </a:rPr>
              <a:t>начать этот процесс, ФРС предпринимает меры по сокращению банковских резервов. Как мы уже видели, ФРС сокращает банковские резервы, главным образом, продавая государственные ценные бумаги на открытом рынке. Эти действия отражаются в балансе банковской системы в виде уменьшения уровня банковских резервов.</a:t>
            </a:r>
          </a:p>
          <a:p>
            <a:pPr marL="525780" indent="-457200">
              <a:buFont typeface="+mj-lt"/>
              <a:buAutoNum type="arabicPeriod"/>
            </a:pPr>
            <a:r>
              <a:rPr lang="ru-RU" sz="2400" i="1" baseline="-25000" dirty="0" smtClean="0">
                <a:latin typeface="Comic Sans MS" pitchFamily="66" charset="0"/>
              </a:rPr>
              <a:t> Уменьшение </a:t>
            </a:r>
            <a:r>
              <a:rPr lang="ru-RU" sz="2400" i="1" baseline="-25000" dirty="0" smtClean="0">
                <a:latin typeface="Comic Sans MS" pitchFamily="66" charset="0"/>
              </a:rPr>
              <a:t>банковских резервов на один доллар вызывает многократное сокращение чековых депозитов, уменьшая таким образом денежную массу. О данном этапе рассказывалось в главе 25, где мы видели, что изменения объема резервов приводят к многократному изменению величины вкладов. Так как денежная масса равняется сумме наличных денег и чековых вкладов, снижение чековых депозитов сокращает денежную массу</a:t>
            </a:r>
            <a:r>
              <a:rPr lang="ru-RU" sz="2400" i="1" baseline="-25000" dirty="0" smtClean="0">
                <a:latin typeface="Comic Sans MS" pitchFamily="66" charset="0"/>
              </a:rPr>
              <a:t>.</a:t>
            </a:r>
          </a:p>
          <a:p>
            <a:pPr marL="525780" indent="-457200">
              <a:buFont typeface="+mj-lt"/>
              <a:buAutoNum type="arabicPeriod"/>
            </a:pPr>
            <a:r>
              <a:rPr lang="ru-RU" sz="2400" i="1" baseline="-25000" dirty="0" smtClean="0">
                <a:latin typeface="Comic Sans MS" pitchFamily="66" charset="0"/>
              </a:rPr>
              <a:t>Уменьшение денежной массы вызывает повышение процентных ставок и ужесточение условий кредитования. При неизменном спросе на деньги уменьшение денежной массы вызывает рост процентных ставок. Более того, сократится объем кредитов (ссуд и займов), которые доступны населению. Процентные ставки поднимутся и для заемщиков по закладным, и для </a:t>
            </a:r>
            <a:r>
              <a:rPr lang="ru-RU" sz="2400" i="1" baseline="-25000" dirty="0" smtClean="0">
                <a:latin typeface="Comic Sans MS" pitchFamily="66" charset="0"/>
              </a:rPr>
              <a:t>предпринимателей</a:t>
            </a:r>
            <a:r>
              <a:rPr lang="ru-RU" sz="2400" i="1" baseline="-25000" dirty="0" smtClean="0">
                <a:latin typeface="Comic Sans MS" pitchFamily="66" charset="0"/>
              </a:rPr>
              <a:t>, которые хотят построить завод, приобрести новое оборудование или увеличить размер своих товарно-материальных запасов. В свою очередь, более высокие ставки процента также </a:t>
            </a:r>
            <a:r>
              <a:rPr lang="ru-RU" sz="2400" i="1" baseline="-25000" dirty="0" smtClean="0">
                <a:latin typeface="Comic Sans MS" pitchFamily="66" charset="0"/>
              </a:rPr>
              <a:t>уменьша</a:t>
            </a:r>
            <a:r>
              <a:rPr lang="ru-RU" sz="2400" baseline="-25000" dirty="0" smtClean="0">
                <a:latin typeface="Comic Sans MS" pitchFamily="66" charset="0"/>
              </a:rPr>
              <a:t>ют </a:t>
            </a:r>
            <a:r>
              <a:rPr lang="ru-RU" sz="2400" baseline="-25000" dirty="0" smtClean="0">
                <a:latin typeface="Comic Sans MS" pitchFamily="66" charset="0"/>
              </a:rPr>
              <a:t>ценность активов, которые находятся в собственности населения, снижая цены облигаций, акций, земельных участков и домов.</a:t>
            </a:r>
            <a:endParaRPr lang="ru-RU" sz="2400" i="1" dirty="0" smtClean="0">
              <a:latin typeface="Comic Sans MS" pitchFamily="66" charset="0"/>
            </a:endParaRPr>
          </a:p>
          <a:p>
            <a:pPr marL="525780" indent="-457200">
              <a:buFont typeface="+mj-lt"/>
              <a:buAutoNum type="arabicPeriod"/>
            </a:pPr>
            <a:endParaRPr lang="ru-RU" sz="2400" i="1" baseline="-25000" dirty="0" smtClean="0">
              <a:latin typeface="Comic Sans MS" pitchFamily="66"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539552" y="332656"/>
            <a:ext cx="7344816" cy="3483768"/>
          </a:xfrm>
        </p:spPr>
        <p:txBody>
          <a:bodyPr>
            <a:normAutofit/>
          </a:bodyPr>
          <a:lstStyle/>
          <a:p>
            <a:pPr marL="582930" indent="-514350">
              <a:buFont typeface="+mj-lt"/>
              <a:buAutoNum type="arabicPeriod" startAt="4"/>
            </a:pPr>
            <a:r>
              <a:rPr lang="ru-RU" sz="1800" i="1" baseline="-25000" dirty="0" smtClean="0">
                <a:latin typeface="Comic Sans MS" pitchFamily="66" charset="0"/>
              </a:rPr>
              <a:t>Увеличение процентных ставок и уменьшение ценности богатства вызовет сокращение расходов, чувствительных к проценту, особенно это касается инвестиций. Комбинация таких факторов, как увеличившиеся ставки процента, ужесточившиеся условия кредитования и снижение ценности богатства, повлечет за собой сокращение инвестиционных и потребительских расходов. Предприятия будут уменьшать масштаб своих инвестиционных планов; точно также будут действовать правительства штатов и местные органы власти. Если власти какого-нибудь города увидят, что при данных процентных ставках они не смогут разместить свои облигации, не будет построена новая дорога, а открытие новой школы будет отложено. Точно также, потребители примут решение приобретать дома, меньшие по размеру, или ограничиться обновлением тех, которые уже существуют, когда увеличение процентных ставок по закладным сделает ежемесячные платежи слишком большими по сравнению с ежемесячным доходом. В стране, экономика которой все более открывается для международной торговли, рост процентных ставок может привести к повышению валютного курса, что в свою очередь, сократит чистый экспорт. Следовательно, жесткая кредитно-денежная политика увеличит процентные ставки и уменьшит расходы на чувствительные к проценту компоненты совокупного спроса</a:t>
            </a:r>
            <a:r>
              <a:rPr lang="ru-RU" sz="1800" i="1" baseline="-25000" dirty="0" smtClean="0">
                <a:latin typeface="Comic Sans MS" pitchFamily="66" charset="0"/>
              </a:rPr>
              <a:t>.</a:t>
            </a:r>
            <a:endParaRPr lang="ru-RU" sz="1800" i="1" dirty="0" smtClean="0">
              <a:latin typeface="Comic Sans MS" pitchFamily="66" charset="0"/>
            </a:endParaRPr>
          </a:p>
        </p:txBody>
      </p:sp>
      <p:sp>
        <p:nvSpPr>
          <p:cNvPr id="5" name="Прямоугольник 4"/>
          <p:cNvSpPr/>
          <p:nvPr/>
        </p:nvSpPr>
        <p:spPr>
          <a:xfrm>
            <a:off x="539552" y="3717032"/>
            <a:ext cx="4572000" cy="3046988"/>
          </a:xfrm>
          <a:prstGeom prst="rect">
            <a:avLst/>
          </a:prstGeom>
        </p:spPr>
        <p:txBody>
          <a:bodyPr>
            <a:spAutoFit/>
          </a:bodyPr>
          <a:lstStyle/>
          <a:p>
            <a:pPr marL="582930" indent="-514350">
              <a:buFont typeface="+mj-lt"/>
              <a:buAutoNum type="arabicPeriod" startAt="5"/>
            </a:pPr>
            <a:r>
              <a:rPr lang="ru-RU" i="1" baseline="-25000" dirty="0" smtClean="0">
                <a:latin typeface="Comic Sans MS" pitchFamily="66" charset="0"/>
              </a:rPr>
              <a:t>В конечном итоге, сужение денежной массы, вызвав сокращение совокупного спроса, снизит национальный доход, выпуск, количество рабочих мест и темпы инфляции. Модель совокупного спроса-предложения (или также модель мультипликатора) иллюстрирует, как снижение инвестиций и иных автономных расходов может резко сократить объем выпуска и уровень занятости. К тому же, так как выпуск и занятость опускаются ниже тех уровней, которые были бы при отсутствии такой политики, цены начинают расти более медленно или даже уменьшаться. Рост инфляции остановлен. В том случае, если целью правления ФРС была борьба с инфляцией, то снижение объема производства и увеличение уровня безработицы помогут справиться с ней.</a:t>
            </a:r>
            <a:endParaRPr lang="ru-RU" i="1" baseline="-25000" dirty="0" smtClean="0">
              <a:latin typeface="Comic Sans MS" pitchFamily="66" charset="0"/>
            </a:endParaRPr>
          </a:p>
        </p:txBody>
      </p:sp>
      <p:pic>
        <p:nvPicPr>
          <p:cNvPr id="7170" name="Picture 2" descr="C:\Users\Илья\Desktop\val-rinok.jpg"/>
          <p:cNvPicPr>
            <a:picLocks noChangeAspect="1" noChangeArrowheads="1"/>
          </p:cNvPicPr>
          <p:nvPr/>
        </p:nvPicPr>
        <p:blipFill>
          <a:blip r:embed="rId2" cstate="print"/>
          <a:srcRect/>
          <a:stretch>
            <a:fillRect/>
          </a:stretch>
        </p:blipFill>
        <p:spPr bwMode="auto">
          <a:xfrm>
            <a:off x="5148064" y="3717032"/>
            <a:ext cx="3717413" cy="2952328"/>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395536" y="188640"/>
            <a:ext cx="4320480" cy="6552728"/>
          </a:xfrm>
        </p:spPr>
        <p:txBody>
          <a:bodyPr>
            <a:normAutofit fontScale="77500" lnSpcReduction="20000"/>
          </a:bodyPr>
          <a:lstStyle/>
          <a:p>
            <a:pPr>
              <a:buFont typeface="Wingdings" pitchFamily="2" charset="2"/>
              <a:buChar char="Ø"/>
            </a:pPr>
            <a:r>
              <a:rPr lang="ru-RU" baseline="-25000" dirty="0" smtClean="0">
                <a:latin typeface="Comic Sans MS" pitchFamily="66" charset="0"/>
              </a:rPr>
              <a:t>Вышесказанное можно подытожить таким образом:</a:t>
            </a:r>
            <a:endParaRPr lang="ru-RU" dirty="0" smtClean="0">
              <a:latin typeface="Comic Sans MS" pitchFamily="66" charset="0"/>
            </a:endParaRPr>
          </a:p>
          <a:p>
            <a:pPr>
              <a:buNone/>
            </a:pPr>
            <a:r>
              <a:rPr lang="ru-RU" i="1" baseline="-25000" dirty="0" smtClean="0">
                <a:latin typeface="Comic Sans MS" pitchFamily="66" charset="0"/>
              </a:rPr>
              <a:t>     </a:t>
            </a:r>
            <a:r>
              <a:rPr lang="ru-RU" i="1" baseline="-25000" dirty="0" smtClean="0">
                <a:latin typeface="Comic Sans MS" pitchFamily="66" charset="0"/>
              </a:rPr>
              <a:t>уменьшение </a:t>
            </a:r>
            <a:r>
              <a:rPr lang="en-US" i="1" baseline="-25000" dirty="0" smtClean="0">
                <a:latin typeface="Comic Sans MS" pitchFamily="66" charset="0"/>
              </a:rPr>
              <a:t>R </a:t>
            </a:r>
            <a:r>
              <a:rPr lang="ru-RU" i="1" baseline="-25000" dirty="0" smtClean="0">
                <a:latin typeface="Comic Sans MS" pitchFamily="66" charset="0"/>
              </a:rPr>
              <a:t>—&gt; уменьшение М —&gt; повышение £ —» уменьшение I, С, X —&gt; уменьшение </a:t>
            </a:r>
            <a:r>
              <a:rPr lang="en-US" i="1" baseline="-25000" dirty="0" smtClean="0">
                <a:latin typeface="Comic Sans MS" pitchFamily="66" charset="0"/>
              </a:rPr>
              <a:t>AD </a:t>
            </a:r>
            <a:r>
              <a:rPr lang="ru-RU" i="1" baseline="-25000" dirty="0" smtClean="0">
                <a:latin typeface="Comic Sans MS" pitchFamily="66" charset="0"/>
              </a:rPr>
              <a:t>—&gt; уменьшение реального ВВП и Р.</a:t>
            </a:r>
            <a:endParaRPr lang="ru-RU" i="1" dirty="0" smtClean="0">
              <a:latin typeface="Comic Sans MS" pitchFamily="66" charset="0"/>
            </a:endParaRPr>
          </a:p>
          <a:p>
            <a:pPr>
              <a:buFont typeface="Wingdings" pitchFamily="2" charset="2"/>
              <a:buChar char="Ø"/>
            </a:pPr>
            <a:r>
              <a:rPr lang="ru-RU" baseline="-25000" dirty="0" smtClean="0">
                <a:latin typeface="Comic Sans MS" pitchFamily="66" charset="0"/>
              </a:rPr>
              <a:t>Данная последовательность, состоящая из пяти стадий, — от изменений проводимых ФРС в уровне резервов коммерческих банков к мультипликативному изменению М, к изменению ставки процента и доступности кредита, к изменениям инвестиционных расходов, смещающих линию совокупного спроса и, наконец, к реакции выпуска, уровня занятости и инфляции — является очень важной для определения объема производства и цен. Если вы снова обратитесь к рис. </a:t>
            </a:r>
            <a:r>
              <a:rPr lang="ru-RU" baseline="-25000" dirty="0" smtClean="0">
                <a:latin typeface="Comic Sans MS" pitchFamily="66" charset="0"/>
              </a:rPr>
              <a:t>1</a:t>
            </a:r>
            <a:r>
              <a:rPr lang="ru-RU" baseline="-25000" dirty="0" smtClean="0">
                <a:latin typeface="Comic Sans MS" pitchFamily="66" charset="0"/>
              </a:rPr>
              <a:t>, то увидите, как каждая из этих пяти стадий вписывается в тематическую блок-схему. Мы уже рассмотрели, что представляют собой первые две стадии; в оставшейся части данной главы мы проанализируем остальные.</a:t>
            </a:r>
            <a:endParaRPr lang="ru-RU" dirty="0" smtClean="0">
              <a:latin typeface="Comic Sans MS" pitchFamily="66" charset="0"/>
            </a:endParaRPr>
          </a:p>
          <a:p>
            <a:endParaRPr lang="ru-RU" dirty="0"/>
          </a:p>
        </p:txBody>
      </p:sp>
      <p:pic>
        <p:nvPicPr>
          <p:cNvPr id="5" name="Picture 2" descr="C:\Users\Илья\Desktop\IMG_1118.JPG"/>
          <p:cNvPicPr>
            <a:picLocks noChangeAspect="1" noChangeArrowheads="1"/>
          </p:cNvPicPr>
          <p:nvPr/>
        </p:nvPicPr>
        <p:blipFill>
          <a:blip r:embed="rId2" cstate="print"/>
          <a:srcRect/>
          <a:stretch>
            <a:fillRect/>
          </a:stretch>
        </p:blipFill>
        <p:spPr bwMode="auto">
          <a:xfrm>
            <a:off x="4716016" y="260648"/>
            <a:ext cx="4320479" cy="5472608"/>
          </a:xfrm>
          <a:prstGeom prst="rect">
            <a:avLst/>
          </a:prstGeom>
          <a:noFill/>
        </p:spPr>
      </p:pic>
      <p:sp>
        <p:nvSpPr>
          <p:cNvPr id="6" name="Прямоугольник 5"/>
          <p:cNvSpPr/>
          <p:nvPr/>
        </p:nvSpPr>
        <p:spPr>
          <a:xfrm>
            <a:off x="4716016" y="5805264"/>
            <a:ext cx="4427984" cy="461665"/>
          </a:xfrm>
          <a:prstGeom prst="rect">
            <a:avLst/>
          </a:prstGeom>
        </p:spPr>
        <p:txBody>
          <a:bodyPr wrap="square">
            <a:spAutoFit/>
          </a:bodyPr>
          <a:lstStyle/>
          <a:p>
            <a:pPr algn="ctr"/>
            <a:r>
              <a:rPr lang="ru-RU" baseline="-25000" dirty="0" smtClean="0">
                <a:latin typeface="Comic Sans MS" pitchFamily="66" charset="0"/>
              </a:rPr>
              <a:t>Рис.1 </a:t>
            </a:r>
            <a:r>
              <a:rPr lang="ru-RU" baseline="-25000" dirty="0" smtClean="0"/>
              <a:t>Взгляд с высоты птичьего полета на то, как кредитно-денежная политика влияет на объем производства и инфляцию</a:t>
            </a:r>
            <a:endParaRPr lang="ru-RU" baseline="-25000" dirty="0" smtClean="0">
              <a:latin typeface="Comic Sans MS" pitchFamily="66"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827584" y="188640"/>
            <a:ext cx="4392488" cy="6552728"/>
          </a:xfrm>
        </p:spPr>
        <p:txBody>
          <a:bodyPr>
            <a:normAutofit lnSpcReduction="10000"/>
          </a:bodyPr>
          <a:lstStyle/>
          <a:p>
            <a:pPr>
              <a:buFont typeface="Wingdings" pitchFamily="2" charset="2"/>
              <a:buChar char="Ø"/>
            </a:pPr>
            <a:r>
              <a:rPr lang="ru-RU" baseline="-25000" dirty="0" smtClean="0">
                <a:latin typeface="Comic Sans MS" pitchFamily="66" charset="0"/>
              </a:rPr>
              <a:t>Где можно найти людей, которые имеют наибольшее влияние на экономический цикл? </a:t>
            </a:r>
            <a:endParaRPr lang="en-US" baseline="-25000" dirty="0" smtClean="0">
              <a:latin typeface="Comic Sans MS" pitchFamily="66" charset="0"/>
            </a:endParaRPr>
          </a:p>
          <a:p>
            <a:pPr>
              <a:buFont typeface="Wingdings" pitchFamily="2" charset="2"/>
              <a:buChar char="Ø"/>
            </a:pPr>
            <a:r>
              <a:rPr lang="ru-RU" baseline="-25000" dirty="0" smtClean="0">
                <a:latin typeface="Comic Sans MS" pitchFamily="66" charset="0"/>
              </a:rPr>
              <a:t>Вас, вероятно, удивит тот факт, что они находятся не в Белом доме или Конгрессе, а в Федеральной резервной системе, которая является Центральным банком США. Федеральная резервная система (ФРС) устанавливает величину краткосрочных процентных ставок и имеет огромное влияние на выпуск продукции и занятость в краткосрочном периоде. </a:t>
            </a:r>
            <a:endParaRPr lang="en-US" baseline="-25000" dirty="0" smtClean="0">
              <a:latin typeface="Comic Sans MS" pitchFamily="66" charset="0"/>
            </a:endParaRPr>
          </a:p>
          <a:p>
            <a:pPr>
              <a:buFont typeface="Wingdings" pitchFamily="2" charset="2"/>
              <a:buChar char="Ø"/>
            </a:pPr>
            <a:r>
              <a:rPr lang="ru-RU" baseline="-25000" dirty="0" smtClean="0">
                <a:latin typeface="Comic Sans MS" pitchFamily="66" charset="0"/>
              </a:rPr>
              <a:t>Каждое современное государство имеет Центральный банк, который управляет денежной системой.</a:t>
            </a:r>
            <a:endParaRPr lang="en-US" baseline="-25000" dirty="0" smtClean="0">
              <a:latin typeface="Comic Sans MS" pitchFamily="66" charset="0"/>
            </a:endParaRPr>
          </a:p>
        </p:txBody>
      </p:sp>
      <p:pic>
        <p:nvPicPr>
          <p:cNvPr id="2050" name="Picture 2" descr="C:\Users\Илья\Desktop\цб.jpg"/>
          <p:cNvPicPr>
            <a:picLocks noChangeAspect="1" noChangeArrowheads="1"/>
          </p:cNvPicPr>
          <p:nvPr/>
        </p:nvPicPr>
        <p:blipFill>
          <a:blip r:embed="rId2" cstate="print"/>
          <a:srcRect/>
          <a:stretch>
            <a:fillRect/>
          </a:stretch>
        </p:blipFill>
        <p:spPr bwMode="auto">
          <a:xfrm>
            <a:off x="5292080" y="1772816"/>
            <a:ext cx="3667212" cy="2736304"/>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683568" y="404664"/>
            <a:ext cx="8231832" cy="4032448"/>
          </a:xfrm>
        </p:spPr>
        <p:txBody>
          <a:bodyPr>
            <a:normAutofit fontScale="77500" lnSpcReduction="20000"/>
          </a:bodyPr>
          <a:lstStyle/>
          <a:p>
            <a:pPr algn="ctr"/>
            <a:r>
              <a:rPr lang="ru-RU" sz="4100" b="1" baseline="-25000" dirty="0" smtClean="0">
                <a:latin typeface="Comic Sans MS" pitchFamily="66" charset="0"/>
              </a:rPr>
              <a:t>РЫНОК ДЕНЕГ</a:t>
            </a:r>
            <a:endParaRPr lang="ru-RU" sz="4100" b="1" dirty="0" smtClean="0">
              <a:latin typeface="Comic Sans MS" pitchFamily="66" charset="0"/>
            </a:endParaRPr>
          </a:p>
          <a:p>
            <a:pPr>
              <a:buFont typeface="Wingdings" pitchFamily="2" charset="2"/>
              <a:buChar char="Ø"/>
            </a:pPr>
            <a:r>
              <a:rPr lang="ru-RU" baseline="-25000" dirty="0" smtClean="0">
                <a:latin typeface="Comic Sans MS" pitchFamily="66" charset="0"/>
              </a:rPr>
              <a:t>Третья стадия в передаточном механизме является реакцией процентных ставок и условий кредитования на изменения денежной массы. </a:t>
            </a:r>
            <a:r>
              <a:rPr lang="ru-RU" baseline="-25000" dirty="0" smtClean="0">
                <a:latin typeface="Comic Sans MS" pitchFamily="66" charset="0"/>
              </a:rPr>
              <a:t>Известно, спрос </a:t>
            </a:r>
            <a:r>
              <a:rPr lang="ru-RU" baseline="-25000" dirty="0" smtClean="0">
                <a:latin typeface="Comic Sans MS" pitchFamily="66" charset="0"/>
              </a:rPr>
              <a:t>на деньги в основном зависит от потребности в осуществлении сделок. Домашние хозяйства, предприятия и правительство держат деньги для того, чтобы иметь возможность покупать товары и услуги. Более того, некоторая часть спроса на М возникает из-за потребности хранить сбережения в виде сверхнадежных и высоколиквидных активов.</a:t>
            </a:r>
            <a:endParaRPr lang="ru-RU" dirty="0" smtClean="0">
              <a:latin typeface="Comic Sans MS" pitchFamily="66" charset="0"/>
            </a:endParaRPr>
          </a:p>
          <a:p>
            <a:pPr>
              <a:buFont typeface="Wingdings" pitchFamily="2" charset="2"/>
              <a:buChar char="Ø"/>
            </a:pPr>
            <a:r>
              <a:rPr lang="ru-RU" baseline="-25000" dirty="0" smtClean="0">
                <a:latin typeface="Comic Sans MS" pitchFamily="66" charset="0"/>
              </a:rPr>
              <a:t>Предложение денег определяется как со стороны частной банковской системы, так и Центрального банка государства. Центральный банк с помощью операций на открытом рынке и других инструментов кредитно-денежной политики обеспечивает банковскую систему резервами. В свою очередь, коммерческие банки, используя эти резервы, создают депозиты. Центральный банк, манипулируя уровнем резервов, может влиять на размер денежной массы.</a:t>
            </a:r>
            <a:endParaRPr lang="ru-RU" dirty="0">
              <a:latin typeface="Comic Sans MS" pitchFamily="66" charset="0"/>
            </a:endParaRPr>
          </a:p>
        </p:txBody>
      </p:sp>
      <p:pic>
        <p:nvPicPr>
          <p:cNvPr id="8194" name="Picture 2" descr="C:\Users\Илья\Desktop\money1.jpg"/>
          <p:cNvPicPr>
            <a:picLocks noChangeAspect="1" noChangeArrowheads="1"/>
          </p:cNvPicPr>
          <p:nvPr/>
        </p:nvPicPr>
        <p:blipFill>
          <a:blip r:embed="rId2" cstate="print"/>
          <a:srcRect/>
          <a:stretch>
            <a:fillRect/>
          </a:stretch>
        </p:blipFill>
        <p:spPr bwMode="auto">
          <a:xfrm>
            <a:off x="2699792" y="4149080"/>
            <a:ext cx="4317558" cy="2520280"/>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539552" y="980728"/>
            <a:ext cx="5328592" cy="5400600"/>
          </a:xfrm>
        </p:spPr>
        <p:txBody>
          <a:bodyPr>
            <a:normAutofit/>
          </a:bodyPr>
          <a:lstStyle/>
          <a:p>
            <a:pPr>
              <a:buFont typeface="Wingdings" pitchFamily="2" charset="2"/>
              <a:buChar char="Ø"/>
            </a:pPr>
            <a:r>
              <a:rPr lang="ru-RU" sz="2200" baseline="-25000" dirty="0" smtClean="0">
                <a:latin typeface="Comic Sans MS" pitchFamily="66" charset="0"/>
              </a:rPr>
              <a:t>Предложение </a:t>
            </a:r>
            <a:r>
              <a:rPr lang="ru-RU" sz="2200" baseline="-25000" dirty="0" smtClean="0">
                <a:latin typeface="Comic Sans MS" pitchFamily="66" charset="0"/>
              </a:rPr>
              <a:t>и спрос денег вместе определяют рыночные процентные ставки. На рис. </a:t>
            </a:r>
            <a:r>
              <a:rPr lang="ru-RU" sz="2200" baseline="-25000" dirty="0" smtClean="0">
                <a:latin typeface="Comic Sans MS" pitchFamily="66" charset="0"/>
              </a:rPr>
              <a:t>4 </a:t>
            </a:r>
            <a:r>
              <a:rPr lang="ru-RU" sz="2200" baseline="-25000" dirty="0" smtClean="0">
                <a:latin typeface="Comic Sans MS" pitchFamily="66" charset="0"/>
              </a:rPr>
              <a:t>общее количество денег (</a:t>
            </a:r>
            <a:r>
              <a:rPr lang="ru-RU" sz="2200" i="1" baseline="-25000" dirty="0" smtClean="0">
                <a:latin typeface="Comic Sans MS" pitchFamily="66" charset="0"/>
              </a:rPr>
              <a:t>М) откладывается на горизонтальной оси, а номинальная процентная ставка </a:t>
            </a:r>
            <a:r>
              <a:rPr lang="ru-RU" sz="2200" i="1" baseline="-25000" dirty="0" smtClean="0">
                <a:latin typeface="Comic Sans MS" pitchFamily="66" charset="0"/>
              </a:rPr>
              <a:t>(</a:t>
            </a:r>
            <a:r>
              <a:rPr lang="en-US" sz="2200" i="1" baseline="-25000" dirty="0" err="1" smtClean="0">
                <a:latin typeface="Comic Sans MS" pitchFamily="66" charset="0"/>
              </a:rPr>
              <a:t>i</a:t>
            </a:r>
            <a:r>
              <a:rPr lang="ru-RU" sz="2200" i="1" baseline="-25000" dirty="0" smtClean="0">
                <a:latin typeface="Comic Sans MS" pitchFamily="66" charset="0"/>
              </a:rPr>
              <a:t>) </a:t>
            </a:r>
            <a:r>
              <a:rPr lang="ru-RU" sz="2200" i="1" baseline="-25000" dirty="0" smtClean="0">
                <a:latin typeface="Comic Sans MS" pitchFamily="66" charset="0"/>
              </a:rPr>
              <a:t>— на вертикальной. Линия предложения имеет вид вертикальной прямой, поскольку мы предположили, что Федеральная резервная система поддерживает денежную массу на неизменном уровне (на рис. </a:t>
            </a:r>
            <a:r>
              <a:rPr lang="ru-RU" sz="2200" i="1" baseline="-25000" dirty="0" smtClean="0">
                <a:latin typeface="Comic Sans MS" pitchFamily="66" charset="0"/>
              </a:rPr>
              <a:t>4 </a:t>
            </a:r>
            <a:r>
              <a:rPr lang="ru-RU" sz="2200" i="1" baseline="-25000" dirty="0" smtClean="0">
                <a:latin typeface="Comic Sans MS" pitchFamily="66" charset="0"/>
              </a:rPr>
              <a:t>он обозначен буквой М</a:t>
            </a:r>
            <a:r>
              <a:rPr lang="en-US" sz="2200" i="1" baseline="-25000" dirty="0" smtClean="0">
                <a:latin typeface="Comic Sans MS" pitchFamily="66" charset="0"/>
              </a:rPr>
              <a:t>*).</a:t>
            </a:r>
            <a:endParaRPr lang="ru-RU" sz="2200" i="1" dirty="0" smtClean="0">
              <a:latin typeface="Comic Sans MS" pitchFamily="66" charset="0"/>
            </a:endParaRPr>
          </a:p>
          <a:p>
            <a:pPr>
              <a:buFont typeface="Wingdings" pitchFamily="2" charset="2"/>
              <a:buChar char="Ø"/>
            </a:pPr>
            <a:r>
              <a:rPr lang="ru-RU" sz="2200" baseline="-25000" dirty="0" smtClean="0">
                <a:latin typeface="Comic Sans MS" pitchFamily="66" charset="0"/>
              </a:rPr>
              <a:t>На этом рисунке также показан график функции спроса на деньги в виде нисходящей кривой; ее отрицательный наклон объясняется тем, что желание хранить деньги в виде </a:t>
            </a:r>
            <a:r>
              <a:rPr lang="ru-RU" sz="2200" baseline="-25000" dirty="0" smtClean="0">
                <a:latin typeface="Comic Sans MS" pitchFamily="66" charset="0"/>
              </a:rPr>
              <a:t>М</a:t>
            </a:r>
            <a:r>
              <a:rPr lang="ru-RU" sz="1700" baseline="-50000" dirty="0" smtClean="0">
                <a:latin typeface="Comic Sans MS" pitchFamily="66" charset="0"/>
              </a:rPr>
              <a:t>1</a:t>
            </a:r>
            <a:r>
              <a:rPr lang="ru-RU" sz="2200" baseline="-25000" dirty="0" smtClean="0">
                <a:latin typeface="Comic Sans MS" pitchFamily="66" charset="0"/>
              </a:rPr>
              <a:t> </a:t>
            </a:r>
            <a:r>
              <a:rPr lang="ru-RU" sz="2200" baseline="-25000" dirty="0" smtClean="0">
                <a:latin typeface="Comic Sans MS" pitchFamily="66" charset="0"/>
              </a:rPr>
              <a:t>снижается с ростом процентных ставок. Если процентные ставки более высокие, физические и юридические лица перекачивают большинство своих средств из низкодоходных или вообще не приносящих дохода видов активов в другие, обладающие высокой </a:t>
            </a:r>
            <a:r>
              <a:rPr lang="ru-RU" sz="2200" baseline="-25000" dirty="0" smtClean="0">
                <a:latin typeface="Comic Sans MS" pitchFamily="66" charset="0"/>
              </a:rPr>
              <a:t>доходностью</a:t>
            </a:r>
            <a:endParaRPr lang="ru-RU" sz="2200" dirty="0">
              <a:latin typeface="Comic Sans MS" pitchFamily="66" charset="0"/>
            </a:endParaRPr>
          </a:p>
        </p:txBody>
      </p:sp>
      <p:sp>
        <p:nvSpPr>
          <p:cNvPr id="5" name="Прямоугольник 4"/>
          <p:cNvSpPr/>
          <p:nvPr/>
        </p:nvSpPr>
        <p:spPr>
          <a:xfrm>
            <a:off x="1979712" y="188640"/>
            <a:ext cx="5760640" cy="420628"/>
          </a:xfrm>
          <a:prstGeom prst="rect">
            <a:avLst/>
          </a:prstGeom>
        </p:spPr>
        <p:txBody>
          <a:bodyPr wrap="square">
            <a:spAutoFit/>
          </a:bodyPr>
          <a:lstStyle/>
          <a:p>
            <a:pPr>
              <a:buNone/>
            </a:pPr>
            <a:r>
              <a:rPr lang="ru-RU" sz="3200" b="1" baseline="-25000" dirty="0" smtClean="0">
                <a:latin typeface="Comic Sans MS" pitchFamily="66" charset="0"/>
              </a:rPr>
              <a:t>Спрос и предложение на рынке денег</a:t>
            </a:r>
          </a:p>
        </p:txBody>
      </p:sp>
      <p:pic>
        <p:nvPicPr>
          <p:cNvPr id="9218" name="Picture 2"/>
          <p:cNvPicPr>
            <a:picLocks noChangeAspect="1" noChangeArrowheads="1"/>
          </p:cNvPicPr>
          <p:nvPr/>
        </p:nvPicPr>
        <p:blipFill>
          <a:blip r:embed="rId2" cstate="print"/>
          <a:srcRect/>
          <a:stretch>
            <a:fillRect/>
          </a:stretch>
        </p:blipFill>
        <p:spPr bwMode="auto">
          <a:xfrm>
            <a:off x="5940152" y="1124744"/>
            <a:ext cx="2952328" cy="2762082"/>
          </a:xfrm>
          <a:prstGeom prst="rect">
            <a:avLst/>
          </a:prstGeom>
          <a:noFill/>
          <a:ln w="9525">
            <a:noFill/>
            <a:miter lim="800000"/>
            <a:headEnd/>
            <a:tailEnd/>
          </a:ln>
        </p:spPr>
      </p:pic>
      <p:sp>
        <p:nvSpPr>
          <p:cNvPr id="8" name="Прямоугольник 7"/>
          <p:cNvSpPr/>
          <p:nvPr/>
        </p:nvSpPr>
        <p:spPr>
          <a:xfrm>
            <a:off x="6732240" y="3933056"/>
            <a:ext cx="1305165" cy="307777"/>
          </a:xfrm>
          <a:prstGeom prst="rect">
            <a:avLst/>
          </a:prstGeom>
        </p:spPr>
        <p:txBody>
          <a:bodyPr wrap="none">
            <a:spAutoFit/>
          </a:bodyPr>
          <a:lstStyle/>
          <a:p>
            <a:r>
              <a:rPr lang="ru-RU" sz="1400" baseline="-25000" dirty="0" smtClean="0">
                <a:latin typeface="Comic Sans MS" pitchFamily="66" charset="0"/>
              </a:rPr>
              <a:t>Рис. </a:t>
            </a:r>
            <a:r>
              <a:rPr lang="ru-RU" sz="1400" baseline="-25000" dirty="0" smtClean="0">
                <a:latin typeface="Comic Sans MS" pitchFamily="66" charset="0"/>
              </a:rPr>
              <a:t>4</a:t>
            </a:r>
            <a:r>
              <a:rPr lang="ru-RU" sz="1400" baseline="-25000" dirty="0" smtClean="0">
                <a:latin typeface="Comic Sans MS" pitchFamily="66" charset="0"/>
              </a:rPr>
              <a:t>. Рынок денег</a:t>
            </a:r>
            <a:endParaRPr lang="ru-RU" sz="1400" dirty="0">
              <a:latin typeface="Comic Sans MS" pitchFamily="66" charset="0"/>
            </a:endParaRPr>
          </a:p>
        </p:txBody>
      </p:sp>
      <p:sp>
        <p:nvSpPr>
          <p:cNvPr id="9" name="Прямоугольник 8"/>
          <p:cNvSpPr/>
          <p:nvPr/>
        </p:nvSpPr>
        <p:spPr>
          <a:xfrm>
            <a:off x="5796136" y="4293096"/>
            <a:ext cx="3203848" cy="1487587"/>
          </a:xfrm>
          <a:prstGeom prst="rect">
            <a:avLst/>
          </a:prstGeom>
        </p:spPr>
        <p:txBody>
          <a:bodyPr wrap="square">
            <a:spAutoFit/>
          </a:bodyPr>
          <a:lstStyle/>
          <a:p>
            <a:r>
              <a:rPr lang="ru-RU" sz="1600" baseline="-25000" dirty="0" smtClean="0">
                <a:latin typeface="Comic Sans MS" pitchFamily="66" charset="0"/>
              </a:rPr>
              <a:t>Взаимодействие спроса и предложения на деньги определяет процентные ставки. Для ФРС целевым ориентиром является уровень предложения денег, равный М*. Спрос на деньги со стороны населения показан нисходящей кривой. В данном случае рынок денег достигает равновесия при номинальной процентной ставке 4% годовых.</a:t>
            </a:r>
            <a:endParaRPr lang="ru-RU" sz="1600" dirty="0" smtClean="0">
              <a:latin typeface="Comic Sans MS" pitchFamily="66"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539552" y="404664"/>
            <a:ext cx="5400600" cy="6120680"/>
          </a:xfrm>
        </p:spPr>
        <p:txBody>
          <a:bodyPr>
            <a:normAutofit fontScale="70000" lnSpcReduction="20000"/>
          </a:bodyPr>
          <a:lstStyle/>
          <a:p>
            <a:pPr>
              <a:buFont typeface="Wingdings" pitchFamily="2" charset="2"/>
              <a:buChar char="Ø"/>
            </a:pPr>
            <a:r>
              <a:rPr lang="ru-RU" baseline="-25000" dirty="0" smtClean="0">
                <a:latin typeface="Comic Sans MS" pitchFamily="66" charset="0"/>
              </a:rPr>
              <a:t>Рыночные процентные ставки определяются пересечением кривых спроса и предложения, которое показано на </a:t>
            </a:r>
            <a:r>
              <a:rPr lang="ru-RU" baseline="-25000" dirty="0" smtClean="0">
                <a:latin typeface="Comic Sans MS" pitchFamily="66" charset="0"/>
              </a:rPr>
              <a:t>рис.4</a:t>
            </a:r>
            <a:r>
              <a:rPr lang="ru-RU" baseline="-25000" dirty="0" smtClean="0">
                <a:latin typeface="Comic Sans MS" pitchFamily="66" charset="0"/>
              </a:rPr>
              <a:t>. Вспомните, что процентные ставки представляют собой цены, которые платятся за пользование деньгами. Ставки процента устанавливаются на рынках денег, которые представляют собой рынки, на которых осуществляются краткосрочные операции с денежными средствами. Наиболее важными процентными ставками являются ставки по трехмесячным казначейским векселям, по краткосрочным коммерческим ценным бумагам (которые представляют собой обязательства крупных корпораций) и по федеральным фондам. Последняя из этих ставок выплачивается банками друг другу за сверхкраткосрочные кредиты. Среди долгосрочных процентных ставок следует отметить ставки по 10- и 20-летним государственным и корпоративным облигациям, а также по закладным на </a:t>
            </a:r>
            <a:r>
              <a:rPr lang="ru-RU" baseline="-25000" dirty="0" smtClean="0">
                <a:latin typeface="Comic Sans MS" pitchFamily="66" charset="0"/>
              </a:rPr>
              <a:t>недвижимость</a:t>
            </a:r>
            <a:r>
              <a:rPr lang="ru-RU" baseline="-25000" dirty="0" smtClean="0">
                <a:latin typeface="Comic Sans MS" pitchFamily="66" charset="0"/>
              </a:rPr>
              <a:t>.</a:t>
            </a:r>
            <a:endParaRPr lang="ru-RU" dirty="0" smtClean="0">
              <a:latin typeface="Comic Sans MS" pitchFamily="66" charset="0"/>
            </a:endParaRPr>
          </a:p>
          <a:p>
            <a:pPr>
              <a:buFont typeface="Wingdings" pitchFamily="2" charset="2"/>
              <a:buChar char="Ø"/>
            </a:pPr>
            <a:r>
              <a:rPr lang="ru-RU" baseline="-25000" dirty="0" smtClean="0">
                <a:latin typeface="Comic Sans MS" pitchFamily="66" charset="0"/>
              </a:rPr>
              <a:t>На </a:t>
            </a:r>
            <a:r>
              <a:rPr lang="ru-RU" baseline="-25000" dirty="0" smtClean="0">
                <a:latin typeface="Comic Sans MS" pitchFamily="66" charset="0"/>
              </a:rPr>
              <a:t>рис.4 </a:t>
            </a:r>
            <a:r>
              <a:rPr lang="ru-RU" baseline="-25000" dirty="0" smtClean="0">
                <a:latin typeface="Comic Sans MS" pitchFamily="66" charset="0"/>
              </a:rPr>
              <a:t>равновесная процентная ставка составляет 4% годовых. Только лишь при этой величине процентной ставки уровень денежной массы, поддерживаемый ФРС, совпадает со спросом на деньги со стороны населения. Если ставка процента будет более высокой, появится избыток денег. Люди станут избавляться от своих чрезмерных денежных запасов, скупая облигации и иные финансовые активы, что приведет к снижению рыночных процентных ставок до уровня 4% (А что случится, если ставка процента будет равна 2%?)</a:t>
            </a:r>
            <a:endParaRPr lang="ru-RU" dirty="0">
              <a:latin typeface="Comic Sans MS" pitchFamily="66" charset="0"/>
            </a:endParaRPr>
          </a:p>
        </p:txBody>
      </p:sp>
      <p:pic>
        <p:nvPicPr>
          <p:cNvPr id="5" name="Picture 2"/>
          <p:cNvPicPr>
            <a:picLocks noChangeAspect="1" noChangeArrowheads="1"/>
          </p:cNvPicPr>
          <p:nvPr/>
        </p:nvPicPr>
        <p:blipFill>
          <a:blip r:embed="rId2" cstate="print"/>
          <a:srcRect/>
          <a:stretch>
            <a:fillRect/>
          </a:stretch>
        </p:blipFill>
        <p:spPr bwMode="auto">
          <a:xfrm>
            <a:off x="5940152" y="1124744"/>
            <a:ext cx="2952328" cy="2762082"/>
          </a:xfrm>
          <a:prstGeom prst="rect">
            <a:avLst/>
          </a:prstGeom>
          <a:noFill/>
          <a:ln w="9525">
            <a:noFill/>
            <a:miter lim="800000"/>
            <a:headEnd/>
            <a:tailEnd/>
          </a:ln>
        </p:spPr>
      </p:pic>
      <p:sp>
        <p:nvSpPr>
          <p:cNvPr id="6" name="Прямоугольник 5"/>
          <p:cNvSpPr/>
          <p:nvPr/>
        </p:nvSpPr>
        <p:spPr>
          <a:xfrm>
            <a:off x="6732240" y="3933056"/>
            <a:ext cx="1305165" cy="307777"/>
          </a:xfrm>
          <a:prstGeom prst="rect">
            <a:avLst/>
          </a:prstGeom>
        </p:spPr>
        <p:txBody>
          <a:bodyPr wrap="none">
            <a:spAutoFit/>
          </a:bodyPr>
          <a:lstStyle/>
          <a:p>
            <a:r>
              <a:rPr lang="ru-RU" sz="1400" baseline="-25000" dirty="0" smtClean="0">
                <a:latin typeface="Comic Sans MS" pitchFamily="66" charset="0"/>
              </a:rPr>
              <a:t>Рис. </a:t>
            </a:r>
            <a:r>
              <a:rPr lang="ru-RU" sz="1400" baseline="-25000" dirty="0" smtClean="0">
                <a:latin typeface="Comic Sans MS" pitchFamily="66" charset="0"/>
              </a:rPr>
              <a:t>4</a:t>
            </a:r>
            <a:r>
              <a:rPr lang="ru-RU" sz="1400" baseline="-25000" dirty="0" smtClean="0">
                <a:latin typeface="Comic Sans MS" pitchFamily="66" charset="0"/>
              </a:rPr>
              <a:t>. Рынок денег</a:t>
            </a:r>
            <a:endParaRPr lang="ru-RU" sz="1400" dirty="0">
              <a:latin typeface="Comic Sans MS" pitchFamily="66"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395536" y="0"/>
            <a:ext cx="8519864" cy="2348880"/>
          </a:xfrm>
        </p:spPr>
        <p:txBody>
          <a:bodyPr>
            <a:normAutofit fontScale="85000" lnSpcReduction="20000"/>
          </a:bodyPr>
          <a:lstStyle/>
          <a:p>
            <a:pPr>
              <a:buNone/>
            </a:pPr>
            <a:r>
              <a:rPr lang="ru-RU" sz="2400" b="1" baseline="-25000" dirty="0" smtClean="0">
                <a:latin typeface="Comic Sans MS" pitchFamily="66" charset="0"/>
              </a:rPr>
              <a:t>Изменения на рынке денег. </a:t>
            </a:r>
            <a:endParaRPr lang="ru-RU" sz="2400" b="1" baseline="-25000" dirty="0" smtClean="0">
              <a:latin typeface="Comic Sans MS" pitchFamily="66" charset="0"/>
            </a:endParaRPr>
          </a:p>
          <a:p>
            <a:pPr>
              <a:buFont typeface="Wingdings" pitchFamily="2" charset="2"/>
              <a:buChar char="Ø"/>
            </a:pPr>
            <a:r>
              <a:rPr lang="ru-RU" sz="1800" baseline="-25000" dirty="0" smtClean="0">
                <a:latin typeface="Comic Sans MS" pitchFamily="66" charset="0"/>
              </a:rPr>
              <a:t>Для </a:t>
            </a:r>
            <a:r>
              <a:rPr lang="ru-RU" sz="1800" baseline="-25000" dirty="0" smtClean="0">
                <a:latin typeface="Comic Sans MS" pitchFamily="66" charset="0"/>
              </a:rPr>
              <a:t>того чтобы понять действие и суть денежного передаточного механизма, мы должны рассмотреть, как изменения на денежном рынке воздействуют на процентные ставки. Допустим, что ФРС начинает </a:t>
            </a:r>
            <a:r>
              <a:rPr lang="ru-RU" sz="1800" baseline="-25000" dirty="0" smtClean="0">
                <a:latin typeface="Comic Sans MS" pitchFamily="66" charset="0"/>
              </a:rPr>
              <a:t>беспокоиться </a:t>
            </a:r>
            <a:r>
              <a:rPr lang="ru-RU" sz="1800" baseline="-25000" dirty="0" smtClean="0">
                <a:latin typeface="Comic Sans MS" pitchFamily="66" charset="0"/>
              </a:rPr>
              <a:t>об уровне инфляции, и поэтому ужесточает кредитно-денежную политику, продавая ценные бумаги и сокращая предложение денег.</a:t>
            </a:r>
            <a:endParaRPr lang="ru-RU" sz="1800" dirty="0" smtClean="0">
              <a:latin typeface="Comic Sans MS" pitchFamily="66" charset="0"/>
            </a:endParaRPr>
          </a:p>
          <a:p>
            <a:pPr>
              <a:buFont typeface="Wingdings" pitchFamily="2" charset="2"/>
              <a:buChar char="Ø"/>
            </a:pPr>
            <a:r>
              <a:rPr lang="ru-RU" sz="1800" baseline="-25000" dirty="0" smtClean="0">
                <a:latin typeface="Comic Sans MS" pitchFamily="66" charset="0"/>
              </a:rPr>
              <a:t>На </a:t>
            </a:r>
            <a:r>
              <a:rPr lang="ru-RU" sz="1800" baseline="-25000" dirty="0" smtClean="0">
                <a:latin typeface="Comic Sans MS" pitchFamily="66" charset="0"/>
              </a:rPr>
              <a:t>рис. 5 (см. график слева) показано </a:t>
            </a:r>
            <a:r>
              <a:rPr lang="ru-RU" sz="1800" baseline="-25000" dirty="0" smtClean="0">
                <a:latin typeface="Comic Sans MS" pitchFamily="66" charset="0"/>
              </a:rPr>
              <a:t>к чему приводит уменьшение денежной массы. Смещение линии предложения денег </a:t>
            </a:r>
            <a:r>
              <a:rPr lang="ru-RU" sz="1800" baseline="-25000" dirty="0" smtClean="0">
                <a:latin typeface="Comic Sans MS" pitchFamily="66" charset="0"/>
              </a:rPr>
              <a:t>влево </a:t>
            </a:r>
            <a:r>
              <a:rPr lang="ru-RU" sz="1800" baseline="-25000" dirty="0" smtClean="0">
                <a:latin typeface="Comic Sans MS" pitchFamily="66" charset="0"/>
              </a:rPr>
              <a:t>означает, что ставки процента должны увеличиться, чтобы дать людям стимул обменивать свои деньги на облигации и другие неденежные активы. Расстояние между </a:t>
            </a:r>
            <a:r>
              <a:rPr lang="ru-RU" sz="1800" baseline="-25000" dirty="0" smtClean="0">
                <a:latin typeface="Comic Sans MS" pitchFamily="66" charset="0"/>
              </a:rPr>
              <a:t>Е и </a:t>
            </a:r>
            <a:r>
              <a:rPr lang="en-US" sz="1800" baseline="-25000" dirty="0" smtClean="0">
                <a:latin typeface="Comic Sans MS" pitchFamily="66" charset="0"/>
              </a:rPr>
              <a:t>N </a:t>
            </a:r>
            <a:r>
              <a:rPr lang="ru-RU" sz="1800" baseline="-25000" dirty="0" smtClean="0">
                <a:latin typeface="Comic Sans MS" pitchFamily="66" charset="0"/>
              </a:rPr>
              <a:t>отображает объем избыточного спроса на деньги при прежней ставке процента. Процентные ставки будут расти до тех пор, пока не будет достигнуто новое равновесие, показанное на </a:t>
            </a:r>
            <a:r>
              <a:rPr lang="ru-RU" sz="1800" baseline="-25000" dirty="0" smtClean="0">
                <a:latin typeface="Comic Sans MS" pitchFamily="66" charset="0"/>
              </a:rPr>
              <a:t>рис.5 (см. график слева) точкой Е</a:t>
            </a:r>
            <a:r>
              <a:rPr lang="en-US" sz="1800" baseline="-25000" dirty="0" smtClean="0">
                <a:latin typeface="Comic Sans MS" pitchFamily="66" charset="0"/>
              </a:rPr>
              <a:t>’</a:t>
            </a:r>
            <a:r>
              <a:rPr lang="ru-RU" sz="1800" baseline="-25000" dirty="0" smtClean="0">
                <a:latin typeface="Comic Sans MS" pitchFamily="66" charset="0"/>
              </a:rPr>
              <a:t>, </a:t>
            </a:r>
            <a:r>
              <a:rPr lang="ru-RU" sz="1800" baseline="-25000" dirty="0" smtClean="0">
                <a:latin typeface="Comic Sans MS" pitchFamily="66" charset="0"/>
              </a:rPr>
              <a:t>которой соответствует новая ставка процента, равная 6% годовых.</a:t>
            </a:r>
            <a:endParaRPr lang="ru-RU" sz="1800" dirty="0" smtClean="0">
              <a:latin typeface="Comic Sans MS" pitchFamily="66" charset="0"/>
            </a:endParaRPr>
          </a:p>
          <a:p>
            <a:pPr>
              <a:buFont typeface="Wingdings" pitchFamily="2" charset="2"/>
              <a:buChar char="Ø"/>
            </a:pPr>
            <a:r>
              <a:rPr lang="ru-RU" sz="1800" baseline="-25000" dirty="0" smtClean="0">
                <a:latin typeface="Comic Sans MS" pitchFamily="66" charset="0"/>
              </a:rPr>
              <a:t>В другом случае нарушение может произойти из-за повышения цен. Допустим, Федеральная резервная система поддерживает предложение денег на неизменном уровне. Но из-за инфляции количество денег, необходимое для финансирования сделок, увеличивается при неизменном реальном ВВП. В данном случае, изображенном на </a:t>
            </a:r>
            <a:r>
              <a:rPr lang="ru-RU" sz="1800" baseline="-25000" dirty="0" smtClean="0">
                <a:latin typeface="Comic Sans MS" pitchFamily="66" charset="0"/>
              </a:rPr>
              <a:t>рис. 5 </a:t>
            </a:r>
            <a:r>
              <a:rPr lang="ru-RU" sz="1800" baseline="-25000" dirty="0" smtClean="0">
                <a:latin typeface="Comic Sans MS" pitchFamily="66" charset="0"/>
              </a:rPr>
              <a:t>(см. график справа), спрос на деньги будет расти, смещая кривую спроса на деньги вправо из положения </a:t>
            </a:r>
            <a:r>
              <a:rPr lang="en-US" sz="1800" baseline="-25000" dirty="0" smtClean="0">
                <a:latin typeface="Comic Sans MS" pitchFamily="66" charset="0"/>
              </a:rPr>
              <a:t>DD </a:t>
            </a:r>
            <a:r>
              <a:rPr lang="ru-RU" sz="1800" baseline="-25000" dirty="0" smtClean="0">
                <a:latin typeface="Comic Sans MS" pitchFamily="66" charset="0"/>
              </a:rPr>
              <a:t>в положение </a:t>
            </a:r>
            <a:r>
              <a:rPr lang="en-US" sz="1800" baseline="-25000" dirty="0" smtClean="0">
                <a:latin typeface="Comic Sans MS" pitchFamily="66" charset="0"/>
              </a:rPr>
              <a:t>D’D’</a:t>
            </a:r>
            <a:r>
              <a:rPr lang="ru-RU" sz="1800" baseline="-25000" dirty="0" smtClean="0">
                <a:latin typeface="Comic Sans MS" pitchFamily="66" charset="0"/>
              </a:rPr>
              <a:t>,</a:t>
            </a:r>
            <a:r>
              <a:rPr lang="en-US" sz="1800" baseline="-25000" dirty="0" smtClean="0">
                <a:latin typeface="Comic Sans MS" pitchFamily="66" charset="0"/>
              </a:rPr>
              <a:t> </a:t>
            </a:r>
            <a:r>
              <a:rPr lang="ru-RU" sz="1800" baseline="-25000" dirty="0" smtClean="0">
                <a:latin typeface="Comic Sans MS" pitchFamily="66" charset="0"/>
              </a:rPr>
              <a:t>приводя к увеличению равновесных процентных ставок. </a:t>
            </a:r>
            <a:endParaRPr lang="ru-RU" sz="1800" dirty="0">
              <a:latin typeface="Comic Sans MS" pitchFamily="66" charset="0"/>
            </a:endParaRPr>
          </a:p>
        </p:txBody>
      </p:sp>
      <p:pic>
        <p:nvPicPr>
          <p:cNvPr id="10242" name="Picture 2"/>
          <p:cNvPicPr>
            <a:picLocks noChangeAspect="1" noChangeArrowheads="1"/>
          </p:cNvPicPr>
          <p:nvPr/>
        </p:nvPicPr>
        <p:blipFill>
          <a:blip r:embed="rId2" cstate="print"/>
          <a:srcRect/>
          <a:stretch>
            <a:fillRect/>
          </a:stretch>
        </p:blipFill>
        <p:spPr bwMode="auto">
          <a:xfrm>
            <a:off x="1403648" y="2636912"/>
            <a:ext cx="2736304" cy="2608551"/>
          </a:xfrm>
          <a:prstGeom prst="rect">
            <a:avLst/>
          </a:prstGeom>
          <a:noFill/>
          <a:ln w="9525">
            <a:noFill/>
            <a:miter lim="800000"/>
            <a:headEnd/>
            <a:tailEnd/>
          </a:ln>
        </p:spPr>
      </p:pic>
      <p:pic>
        <p:nvPicPr>
          <p:cNvPr id="10244" name="Picture 4"/>
          <p:cNvPicPr>
            <a:picLocks noChangeAspect="1" noChangeArrowheads="1"/>
          </p:cNvPicPr>
          <p:nvPr/>
        </p:nvPicPr>
        <p:blipFill>
          <a:blip r:embed="rId3" cstate="print"/>
          <a:srcRect/>
          <a:stretch>
            <a:fillRect/>
          </a:stretch>
        </p:blipFill>
        <p:spPr bwMode="auto">
          <a:xfrm>
            <a:off x="4644008" y="2636912"/>
            <a:ext cx="2736304" cy="2611968"/>
          </a:xfrm>
          <a:prstGeom prst="rect">
            <a:avLst/>
          </a:prstGeom>
          <a:noFill/>
          <a:ln w="9525">
            <a:noFill/>
            <a:miter lim="800000"/>
            <a:headEnd/>
            <a:tailEnd/>
          </a:ln>
        </p:spPr>
      </p:pic>
      <p:sp>
        <p:nvSpPr>
          <p:cNvPr id="8" name="Прямоугольник 7"/>
          <p:cNvSpPr/>
          <p:nvPr/>
        </p:nvSpPr>
        <p:spPr>
          <a:xfrm>
            <a:off x="1403648" y="5229200"/>
            <a:ext cx="6696744" cy="307777"/>
          </a:xfrm>
          <a:prstGeom prst="rect">
            <a:avLst/>
          </a:prstGeom>
        </p:spPr>
        <p:txBody>
          <a:bodyPr wrap="square">
            <a:spAutoFit/>
          </a:bodyPr>
          <a:lstStyle/>
          <a:p>
            <a:r>
              <a:rPr lang="ru-RU" sz="1400" baseline="-25000" dirty="0" smtClean="0">
                <a:latin typeface="Comic Sans MS" pitchFamily="66" charset="0"/>
              </a:rPr>
              <a:t>Рис. </a:t>
            </a:r>
            <a:r>
              <a:rPr lang="ru-RU" sz="1400" baseline="-25000" dirty="0" smtClean="0">
                <a:latin typeface="Comic Sans MS" pitchFamily="66" charset="0"/>
              </a:rPr>
              <a:t>5</a:t>
            </a:r>
            <a:r>
              <a:rPr lang="ru-RU" sz="1400" baseline="-25000" dirty="0" smtClean="0">
                <a:latin typeface="Comic Sans MS" pitchFamily="66" charset="0"/>
              </a:rPr>
              <a:t>. Изменения кредитно-денежной политики или цен оказывают влияние на процентные ставки</a:t>
            </a:r>
            <a:endParaRPr lang="ru-RU" sz="1400" dirty="0">
              <a:latin typeface="Comic Sans MS" pitchFamily="66" charset="0"/>
            </a:endParaRPr>
          </a:p>
        </p:txBody>
      </p:sp>
      <p:sp>
        <p:nvSpPr>
          <p:cNvPr id="9" name="Прямоугольник 8"/>
          <p:cNvSpPr/>
          <p:nvPr/>
        </p:nvSpPr>
        <p:spPr>
          <a:xfrm>
            <a:off x="1403648" y="2276872"/>
            <a:ext cx="2789546" cy="307777"/>
          </a:xfrm>
          <a:prstGeom prst="rect">
            <a:avLst/>
          </a:prstGeom>
        </p:spPr>
        <p:txBody>
          <a:bodyPr wrap="none">
            <a:spAutoFit/>
          </a:bodyPr>
          <a:lstStyle/>
          <a:p>
            <a:r>
              <a:rPr lang="ru-RU" sz="1400" b="1" baseline="-25000" dirty="0" smtClean="0">
                <a:latin typeface="Comic Sans MS" pitchFamily="66" charset="0"/>
              </a:rPr>
              <a:t>Ужесточение </a:t>
            </a:r>
            <a:r>
              <a:rPr lang="ru-RU" sz="1400" b="1" baseline="-25000" dirty="0" smtClean="0">
                <a:latin typeface="Comic Sans MS" pitchFamily="66" charset="0"/>
              </a:rPr>
              <a:t>кредитно-денежной </a:t>
            </a:r>
            <a:r>
              <a:rPr lang="ru-RU" sz="1400" b="1" baseline="-25000" dirty="0" smtClean="0">
                <a:latin typeface="Comic Sans MS" pitchFamily="66" charset="0"/>
              </a:rPr>
              <a:t>политики</a:t>
            </a:r>
            <a:endParaRPr lang="ru-RU" sz="1400" b="1" dirty="0">
              <a:latin typeface="Comic Sans MS" pitchFamily="66" charset="0"/>
            </a:endParaRPr>
          </a:p>
        </p:txBody>
      </p:sp>
      <p:sp>
        <p:nvSpPr>
          <p:cNvPr id="10" name="Прямоугольник 9"/>
          <p:cNvSpPr/>
          <p:nvPr/>
        </p:nvSpPr>
        <p:spPr>
          <a:xfrm>
            <a:off x="4716016" y="2276872"/>
            <a:ext cx="2331087" cy="307777"/>
          </a:xfrm>
          <a:prstGeom prst="rect">
            <a:avLst/>
          </a:prstGeom>
        </p:spPr>
        <p:txBody>
          <a:bodyPr wrap="none">
            <a:spAutoFit/>
          </a:bodyPr>
          <a:lstStyle/>
          <a:p>
            <a:r>
              <a:rPr lang="ru-RU" sz="1400" b="1" baseline="-25000" dirty="0" smtClean="0">
                <a:latin typeface="Comic Sans MS" pitchFamily="66" charset="0"/>
              </a:rPr>
              <a:t>Смещение кривой спроса на деньги</a:t>
            </a:r>
            <a:endParaRPr lang="ru-RU" sz="1400" b="1" dirty="0" smtClean="0">
              <a:latin typeface="Comic Sans MS" pitchFamily="66" charset="0"/>
            </a:endParaRPr>
          </a:p>
        </p:txBody>
      </p:sp>
      <p:sp>
        <p:nvSpPr>
          <p:cNvPr id="11" name="Прямоугольник 10"/>
          <p:cNvSpPr/>
          <p:nvPr/>
        </p:nvSpPr>
        <p:spPr>
          <a:xfrm>
            <a:off x="539552" y="5589240"/>
            <a:ext cx="8424936" cy="1097736"/>
          </a:xfrm>
          <a:prstGeom prst="rect">
            <a:avLst/>
          </a:prstGeom>
        </p:spPr>
        <p:txBody>
          <a:bodyPr wrap="square">
            <a:spAutoFit/>
          </a:bodyPr>
          <a:lstStyle/>
          <a:p>
            <a:r>
              <a:rPr lang="ru-RU" sz="1400" baseline="-25000" dirty="0" smtClean="0">
                <a:latin typeface="Comic Sans MS" pitchFamily="66" charset="0"/>
              </a:rPr>
              <a:t>В случае, изображенном на графике слева, ФРС уменьшает денежную массу в ответ на угрозу повышения цен. Сокращение предложения денег вызывает избыточный спрос на деньги, который отображен разрывом </a:t>
            </a:r>
            <a:r>
              <a:rPr lang="en-US" sz="1400" baseline="-25000" dirty="0" smtClean="0">
                <a:latin typeface="Comic Sans MS" pitchFamily="66" charset="0"/>
              </a:rPr>
              <a:t>NE. </a:t>
            </a:r>
            <a:r>
              <a:rPr lang="ru-RU" sz="1400" baseline="-25000" dirty="0" smtClean="0">
                <a:latin typeface="Comic Sans MS" pitchFamily="66" charset="0"/>
              </a:rPr>
              <a:t>По мере изменения структуры портфеля населением, процентные ставки будут возрастать до нового равновесия в точке Е*.</a:t>
            </a:r>
            <a:endParaRPr lang="ru-RU" sz="1400" dirty="0" smtClean="0">
              <a:latin typeface="Comic Sans MS" pitchFamily="66" charset="0"/>
            </a:endParaRPr>
          </a:p>
          <a:p>
            <a:r>
              <a:rPr lang="ru-RU" sz="1400" baseline="-25000" dirty="0" smtClean="0">
                <a:latin typeface="Comic Sans MS" pitchFamily="66" charset="0"/>
              </a:rPr>
              <a:t>В случае, изображенном на графике справа, спрос на деньги повысился из-за повышения уровня цен при неизменном уровне реального ВВП. В свою очередь, увеличение спроса на деньги повлечет за собой увеличение процентных ставок, которое будет длиться до тех пор, пока спрос на деньги не вернется на уровень М*.</a:t>
            </a:r>
            <a:endParaRPr lang="ru-RU" sz="1400" dirty="0">
              <a:latin typeface="Comic Sans MS" pitchFamily="66"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755576" y="332656"/>
            <a:ext cx="8064896" cy="3816424"/>
          </a:xfrm>
        </p:spPr>
        <p:txBody>
          <a:bodyPr>
            <a:normAutofit lnSpcReduction="10000"/>
          </a:bodyPr>
          <a:lstStyle/>
          <a:p>
            <a:pPr algn="ctr">
              <a:buNone/>
            </a:pPr>
            <a:r>
              <a:rPr lang="ru-RU" b="1" baseline="-25000" dirty="0" smtClean="0">
                <a:latin typeface="Comic Sans MS" pitchFamily="66" charset="0"/>
              </a:rPr>
              <a:t>Подытожим прочитанное.</a:t>
            </a:r>
            <a:endParaRPr lang="ru-RU" b="1" dirty="0" smtClean="0">
              <a:latin typeface="Comic Sans MS" pitchFamily="66" charset="0"/>
            </a:endParaRPr>
          </a:p>
          <a:p>
            <a:pPr>
              <a:buFont typeface="Wingdings" pitchFamily="2" charset="2"/>
              <a:buChar char="Ø"/>
            </a:pPr>
            <a:r>
              <a:rPr lang="ru-RU" sz="2800" baseline="-25000" dirty="0" smtClean="0">
                <a:latin typeface="Comic Sans MS" pitchFamily="66" charset="0"/>
              </a:rPr>
              <a:t>Рынок денег подвержен влиянию как желания населения держать деньги (представленного кривой спроса на деньги </a:t>
            </a:r>
            <a:r>
              <a:rPr lang="en-US" sz="2800" baseline="-25000" dirty="0" smtClean="0">
                <a:latin typeface="Comic Sans MS" pitchFamily="66" charset="0"/>
              </a:rPr>
              <a:t>DD</a:t>
            </a:r>
            <a:r>
              <a:rPr lang="ru-RU" sz="2800" baseline="-25000" dirty="0" smtClean="0">
                <a:latin typeface="Comic Sans MS" pitchFamily="66" charset="0"/>
              </a:rPr>
              <a:t>), так и кредитно-денежной политики ФРС (представленной в виде фиксированного предложения денег, </a:t>
            </a:r>
            <a:r>
              <a:rPr lang="en-US" sz="2800" baseline="-25000" dirty="0" smtClean="0">
                <a:latin typeface="Comic Sans MS" pitchFamily="66" charset="0"/>
              </a:rPr>
              <a:t>SS). </a:t>
            </a:r>
            <a:r>
              <a:rPr lang="ru-RU" sz="2800" baseline="-25000" dirty="0" smtClean="0">
                <a:latin typeface="Comic Sans MS" pitchFamily="66" charset="0"/>
              </a:rPr>
              <a:t>Их взаимодействие определяет рыночную ставку процента </a:t>
            </a:r>
            <a:r>
              <a:rPr lang="en-US" sz="2800" baseline="-25000" dirty="0" err="1" smtClean="0">
                <a:latin typeface="Comic Sans MS" pitchFamily="66" charset="0"/>
              </a:rPr>
              <a:t>i</a:t>
            </a:r>
            <a:r>
              <a:rPr lang="en-US" sz="2800" baseline="-25000" dirty="0" smtClean="0">
                <a:latin typeface="Comic Sans MS" pitchFamily="66" charset="0"/>
              </a:rPr>
              <a:t>. </a:t>
            </a:r>
            <a:r>
              <a:rPr lang="ru-RU" sz="2800" baseline="-25000" dirty="0" smtClean="0">
                <a:latin typeface="Comic Sans MS" pitchFamily="66" charset="0"/>
              </a:rPr>
              <a:t>Ужесточение кредитно-денежной политики </a:t>
            </a:r>
            <a:r>
              <a:rPr lang="ru-RU" sz="2800" baseline="-25000" dirty="0" smtClean="0">
                <a:latin typeface="Comic Sans MS" pitchFamily="66" charset="0"/>
              </a:rPr>
              <a:t>смещает </a:t>
            </a:r>
            <a:r>
              <a:rPr lang="ru-RU" sz="2800" baseline="-25000" dirty="0" smtClean="0">
                <a:latin typeface="Comic Sans MS" pitchFamily="66" charset="0"/>
              </a:rPr>
              <a:t>кривую </a:t>
            </a:r>
            <a:r>
              <a:rPr lang="en-US" sz="2800" baseline="-25000" dirty="0" smtClean="0">
                <a:latin typeface="Comic Sans MS" pitchFamily="66" charset="0"/>
              </a:rPr>
              <a:t>SS </a:t>
            </a:r>
            <a:r>
              <a:rPr lang="ru-RU" sz="2800" baseline="-25000" dirty="0" smtClean="0">
                <a:latin typeface="Comic Sans MS" pitchFamily="66" charset="0"/>
              </a:rPr>
              <a:t>влево, повышая рыночные процентные ставки. Рост национального выпуска или уровня цен перемещает кривую </a:t>
            </a:r>
            <a:r>
              <a:rPr lang="en-US" sz="2800" baseline="-25000" dirty="0" smtClean="0">
                <a:latin typeface="Comic Sans MS" pitchFamily="66" charset="0"/>
              </a:rPr>
              <a:t>DD </a:t>
            </a:r>
            <a:r>
              <a:rPr lang="ru-RU" sz="2800" baseline="-25000" dirty="0" smtClean="0">
                <a:latin typeface="Comic Sans MS" pitchFamily="66" charset="0"/>
              </a:rPr>
              <a:t>вправо и также увеличивает ставки процента. В свою очередь, смягчение </a:t>
            </a:r>
            <a:r>
              <a:rPr lang="ru-RU" sz="2800" baseline="-25000" dirty="0" smtClean="0">
                <a:latin typeface="Comic Sans MS" pitchFamily="66" charset="0"/>
              </a:rPr>
              <a:t>кредитно-денежной </a:t>
            </a:r>
            <a:r>
              <a:rPr lang="ru-RU" sz="2800" baseline="-25000" dirty="0" smtClean="0">
                <a:latin typeface="Comic Sans MS" pitchFamily="66" charset="0"/>
              </a:rPr>
              <a:t>политики или уменьшение спроса на деньги оказывают противоположный эффект.</a:t>
            </a:r>
            <a:endParaRPr lang="ru-RU" sz="2800" dirty="0" smtClean="0">
              <a:latin typeface="Comic Sans MS" pitchFamily="66" charset="0"/>
            </a:endParaRPr>
          </a:p>
          <a:p>
            <a:endParaRPr lang="ru-RU" dirty="0"/>
          </a:p>
        </p:txBody>
      </p:sp>
      <p:pic>
        <p:nvPicPr>
          <p:cNvPr id="11266" name="Picture 2" descr="C:\Users\Илья\Desktop\image.ax_.jpeg"/>
          <p:cNvPicPr>
            <a:picLocks noChangeAspect="1" noChangeArrowheads="1"/>
          </p:cNvPicPr>
          <p:nvPr/>
        </p:nvPicPr>
        <p:blipFill>
          <a:blip r:embed="rId2" cstate="print"/>
          <a:srcRect/>
          <a:stretch>
            <a:fillRect/>
          </a:stretch>
        </p:blipFill>
        <p:spPr bwMode="auto">
          <a:xfrm>
            <a:off x="3851920" y="4077072"/>
            <a:ext cx="2540000" cy="2540000"/>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683568" y="260648"/>
            <a:ext cx="8231832" cy="5746452"/>
          </a:xfrm>
        </p:spPr>
        <p:txBody>
          <a:bodyPr>
            <a:normAutofit fontScale="55000" lnSpcReduction="20000"/>
          </a:bodyPr>
          <a:lstStyle/>
          <a:p>
            <a:pPr algn="ctr">
              <a:buNone/>
            </a:pPr>
            <a:r>
              <a:rPr lang="ru-RU" sz="4600" b="1" baseline="-25000" dirty="0" smtClean="0">
                <a:latin typeface="Comic Sans MS" pitchFamily="66" charset="0"/>
              </a:rPr>
              <a:t>ДЕНЕЖНЫЙ МЕХАНИЗМ</a:t>
            </a:r>
            <a:endParaRPr lang="ru-RU" sz="4600" b="1" dirty="0" smtClean="0">
              <a:latin typeface="Comic Sans MS" pitchFamily="66" charset="0"/>
            </a:endParaRPr>
          </a:p>
          <a:p>
            <a:pPr>
              <a:buFont typeface="Wingdings" pitchFamily="2" charset="2"/>
              <a:buChar char="Ø"/>
            </a:pPr>
            <a:r>
              <a:rPr lang="ru-RU" baseline="-25000" dirty="0" smtClean="0">
                <a:latin typeface="Comic Sans MS" pitchFamily="66" charset="0"/>
              </a:rPr>
              <a:t>Каждый день в газетах и по телевидению появляются сообщения о денежных рынках и кредитно-денежной политике; в </a:t>
            </a:r>
            <a:r>
              <a:rPr lang="ru-RU" baseline="-25000" dirty="0" smtClean="0">
                <a:latin typeface="Comic Sans MS" pitchFamily="66" charset="0"/>
              </a:rPr>
              <a:t>них </a:t>
            </a:r>
            <a:r>
              <a:rPr lang="ru-RU" baseline="-25000" dirty="0" smtClean="0">
                <a:latin typeface="Comic Sans MS" pitchFamily="66" charset="0"/>
              </a:rPr>
              <a:t>проводится анализ того, как события, происходящие на рынках денег, воздействуют на процентные ставки, валютные </a:t>
            </a:r>
            <a:r>
              <a:rPr lang="ru-RU" baseline="-25000" dirty="0" smtClean="0">
                <a:latin typeface="Comic Sans MS" pitchFamily="66" charset="0"/>
              </a:rPr>
              <a:t>курсы</a:t>
            </a:r>
            <a:r>
              <a:rPr lang="ru-RU" baseline="-25000" dirty="0" smtClean="0">
                <a:latin typeface="Comic Sans MS" pitchFamily="66" charset="0"/>
              </a:rPr>
              <a:t>, торговый и бюджетный дефициты, объем производства, уровень занятости, инфляцию и почти на все другие макроэкономические переменные. Газеты, занимающиеся освещением деятельности денежных рынков, часто содержат истории, следующего типа.</a:t>
            </a:r>
            <a:endParaRPr lang="ru-RU" dirty="0" smtClean="0">
              <a:latin typeface="Comic Sans MS" pitchFamily="66" charset="0"/>
            </a:endParaRPr>
          </a:p>
          <a:p>
            <a:pPr>
              <a:buFont typeface="Wingdings" pitchFamily="2" charset="2"/>
              <a:buChar char="Ø"/>
            </a:pPr>
            <a:endParaRPr lang="ru-RU" baseline="-25000" dirty="0" smtClean="0">
              <a:latin typeface="Comic Sans MS" pitchFamily="66" charset="0"/>
            </a:endParaRPr>
          </a:p>
          <a:p>
            <a:pPr>
              <a:buFont typeface="Wingdings" pitchFamily="2" charset="2"/>
              <a:buChar char="Ø"/>
            </a:pPr>
            <a:r>
              <a:rPr lang="ru-RU" baseline="-25000" dirty="0" smtClean="0">
                <a:latin typeface="Comic Sans MS" pitchFamily="66" charset="0"/>
              </a:rPr>
              <a:t>“</a:t>
            </a:r>
            <a:r>
              <a:rPr lang="ru-RU" baseline="-25000" dirty="0" smtClean="0">
                <a:latin typeface="Comic Sans MS" pitchFamily="66" charset="0"/>
              </a:rPr>
              <a:t>Алан Гринспэн, председатель ФРС, метнул еще один реактивный денежный снаряд. На прошлой неделе, уже в четвертый раз на протяжении последних трех месяцев, Центральный банк повысил краткосрочные процентные ставки, пытаясь стереть инфляцию со своего радарного экрана. Однако эта цель при растущем ценовом давлении еле-еле видна на этом экране” </a:t>
            </a:r>
            <a:endParaRPr lang="ru-RU" baseline="-25000" dirty="0" smtClean="0">
              <a:latin typeface="Comic Sans MS" pitchFamily="66" charset="0"/>
            </a:endParaRPr>
          </a:p>
          <a:p>
            <a:pPr>
              <a:buNone/>
            </a:pPr>
            <a:r>
              <a:rPr lang="ru-RU" i="1" baseline="-25000" dirty="0" smtClean="0">
                <a:latin typeface="Comic Sans MS" pitchFamily="66" charset="0"/>
              </a:rPr>
              <a:t> </a:t>
            </a:r>
            <a:r>
              <a:rPr lang="ru-RU" i="1" baseline="-25000" dirty="0" smtClean="0">
                <a:latin typeface="Comic Sans MS" pitchFamily="66" charset="0"/>
              </a:rPr>
              <a:t>                                                                                                                     </a:t>
            </a:r>
            <a:r>
              <a:rPr lang="ru-RU" i="1" dirty="0" smtClean="0">
                <a:latin typeface="Comic Sans MS" pitchFamily="66" charset="0"/>
              </a:rPr>
              <a:t>     </a:t>
            </a:r>
            <a:r>
              <a:rPr lang="en-US" i="1" baseline="-25000" dirty="0" smtClean="0">
                <a:latin typeface="Comic Sans MS" pitchFamily="66" charset="0"/>
              </a:rPr>
              <a:t>(</a:t>
            </a:r>
            <a:r>
              <a:rPr lang="en-US" i="1" baseline="-25000" dirty="0" smtClean="0">
                <a:latin typeface="Comic Sans MS" pitchFamily="66" charset="0"/>
              </a:rPr>
              <a:t>U.S. News and World Report).</a:t>
            </a:r>
            <a:endParaRPr lang="ru-RU" i="1" dirty="0" smtClean="0">
              <a:latin typeface="Comic Sans MS" pitchFamily="66" charset="0"/>
            </a:endParaRPr>
          </a:p>
          <a:p>
            <a:pPr>
              <a:buNone/>
            </a:pPr>
            <a:r>
              <a:rPr lang="ru-RU" baseline="-25000" dirty="0" smtClean="0">
                <a:latin typeface="Comic Sans MS" pitchFamily="66" charset="0"/>
              </a:rPr>
              <a:t>       “</a:t>
            </a:r>
            <a:r>
              <a:rPr lang="ru-RU" baseline="-25000" dirty="0" smtClean="0">
                <a:latin typeface="Comic Sans MS" pitchFamily="66" charset="0"/>
              </a:rPr>
              <a:t>Сегодня произошел довольно резкий спор между председателем Федеральной резервной системы Гринспэном и сенатора- ми-демократами из Комитета по банковской деятельности. Обвинения сенаторов в адрес ФРС заключались в том, что ФРС тормозит экономический рост ” </a:t>
            </a:r>
            <a:endParaRPr lang="ru-RU" baseline="-25000" dirty="0" smtClean="0">
              <a:latin typeface="Comic Sans MS" pitchFamily="66" charset="0"/>
            </a:endParaRPr>
          </a:p>
          <a:p>
            <a:pPr>
              <a:buNone/>
            </a:pPr>
            <a:r>
              <a:rPr lang="ru-RU" i="1" baseline="-25000" dirty="0" smtClean="0">
                <a:latin typeface="Comic Sans MS" pitchFamily="66" charset="0"/>
              </a:rPr>
              <a:t> </a:t>
            </a:r>
            <a:r>
              <a:rPr lang="ru-RU" i="1" baseline="-25000" dirty="0" smtClean="0">
                <a:latin typeface="Comic Sans MS" pitchFamily="66" charset="0"/>
              </a:rPr>
              <a:t>                                                                                                                        </a:t>
            </a:r>
            <a:r>
              <a:rPr lang="en-US" i="1" baseline="-25000" dirty="0" smtClean="0">
                <a:latin typeface="Comic Sans MS" pitchFamily="66" charset="0"/>
              </a:rPr>
              <a:t>(National</a:t>
            </a:r>
            <a:r>
              <a:rPr lang="ru-RU" i="1" baseline="-25000" dirty="0" smtClean="0">
                <a:latin typeface="Comic Sans MS" pitchFamily="66" charset="0"/>
              </a:rPr>
              <a:t> </a:t>
            </a:r>
            <a:r>
              <a:rPr lang="en-US" i="1" baseline="-25000" dirty="0" smtClean="0">
                <a:latin typeface="Comic Sans MS" pitchFamily="66" charset="0"/>
              </a:rPr>
              <a:t>Journal </a:t>
            </a:r>
            <a:r>
              <a:rPr lang="en-US" i="1" baseline="-25000" dirty="0" smtClean="0">
                <a:latin typeface="Comic Sans MS" pitchFamily="66" charset="0"/>
              </a:rPr>
              <a:t>Congress Daily).</a:t>
            </a:r>
            <a:endParaRPr lang="ru-RU" i="1" dirty="0" smtClean="0">
              <a:latin typeface="Comic Sans MS" pitchFamily="66" charset="0"/>
            </a:endParaRPr>
          </a:p>
          <a:p>
            <a:pPr>
              <a:buNone/>
            </a:pPr>
            <a:r>
              <a:rPr lang="ru-RU" baseline="-25000" dirty="0" smtClean="0">
                <a:latin typeface="Comic Sans MS" pitchFamily="66" charset="0"/>
              </a:rPr>
              <a:t>       “</a:t>
            </a:r>
            <a:r>
              <a:rPr lang="ru-RU" baseline="-25000" dirty="0" smtClean="0">
                <a:latin typeface="Comic Sans MS" pitchFamily="66" charset="0"/>
              </a:rPr>
              <a:t>Собравшиеся представители правления ФРС... пришли к консенсусу относительно того, что инфляция, наконец, была обуздана — и наступило время подумать о том, как ее искоренить и стоит ли это делать вообще”. </a:t>
            </a:r>
            <a:endParaRPr lang="ru-RU" baseline="-25000" dirty="0" smtClean="0">
              <a:latin typeface="Comic Sans MS" pitchFamily="66" charset="0"/>
            </a:endParaRPr>
          </a:p>
          <a:p>
            <a:pPr>
              <a:buNone/>
            </a:pPr>
            <a:r>
              <a:rPr lang="ru-RU" i="1" baseline="-25000" dirty="0" smtClean="0">
                <a:latin typeface="Comic Sans MS" pitchFamily="66" charset="0"/>
              </a:rPr>
              <a:t> </a:t>
            </a:r>
            <a:r>
              <a:rPr lang="ru-RU" i="1" baseline="-25000" dirty="0" smtClean="0">
                <a:latin typeface="Comic Sans MS" pitchFamily="66" charset="0"/>
              </a:rPr>
              <a:t>                                                                                                                                              </a:t>
            </a:r>
            <a:r>
              <a:rPr lang="ru-RU" i="1" dirty="0" smtClean="0">
                <a:latin typeface="Comic Sans MS" pitchFamily="66" charset="0"/>
              </a:rPr>
              <a:t> </a:t>
            </a:r>
            <a:r>
              <a:rPr lang="en-US" i="1" baseline="-25000" dirty="0" smtClean="0">
                <a:latin typeface="Comic Sans MS" pitchFamily="66" charset="0"/>
              </a:rPr>
              <a:t>(</a:t>
            </a:r>
            <a:r>
              <a:rPr lang="en-US" i="1" baseline="-25000" dirty="0" smtClean="0">
                <a:latin typeface="Comic Sans MS" pitchFamily="66" charset="0"/>
              </a:rPr>
              <a:t>New York Times).</a:t>
            </a:r>
            <a:endParaRPr lang="ru-RU" i="1" dirty="0" smtClean="0">
              <a:latin typeface="Comic Sans MS" pitchFamily="66" charset="0"/>
            </a:endParaRPr>
          </a:p>
          <a:p>
            <a:pPr>
              <a:buFont typeface="Wingdings" pitchFamily="2" charset="2"/>
              <a:buChar char="Ø"/>
            </a:pPr>
            <a:endParaRPr lang="ru-RU" baseline="-25000" dirty="0" smtClean="0">
              <a:latin typeface="Comic Sans MS" pitchFamily="66" charset="0"/>
            </a:endParaRPr>
          </a:p>
          <a:p>
            <a:pPr>
              <a:buFont typeface="Wingdings" pitchFamily="2" charset="2"/>
              <a:buChar char="Ø"/>
            </a:pPr>
            <a:r>
              <a:rPr lang="ru-RU" baseline="-25000" dirty="0" smtClean="0">
                <a:latin typeface="Comic Sans MS" pitchFamily="66" charset="0"/>
              </a:rPr>
              <a:t>Основой </a:t>
            </a:r>
            <a:r>
              <a:rPr lang="ru-RU" baseline="-25000" dirty="0" smtClean="0">
                <a:latin typeface="Comic Sans MS" pitchFamily="66" charset="0"/>
              </a:rPr>
              <a:t>этих утверждений являются различные точки прения на мероприятия, проводимые ФРС, на возможные </a:t>
            </a:r>
            <a:r>
              <a:rPr lang="ru-RU" baseline="-25000" dirty="0" smtClean="0">
                <a:latin typeface="Comic Sans MS" pitchFamily="66" charset="0"/>
              </a:rPr>
              <a:t>пути </a:t>
            </a:r>
            <a:r>
              <a:rPr lang="ru-RU" baseline="-25000" dirty="0" smtClean="0">
                <a:latin typeface="Comic Sans MS" pitchFamily="66" charset="0"/>
              </a:rPr>
              <a:t>влияния денег на экономику и на предложения политических лидеров и представителей общественности по </a:t>
            </a:r>
            <a:r>
              <a:rPr lang="ru-RU" baseline="-25000" dirty="0" smtClean="0">
                <a:latin typeface="Comic Sans MS" pitchFamily="66" charset="0"/>
              </a:rPr>
              <a:t>изменению </a:t>
            </a:r>
            <a:r>
              <a:rPr lang="ru-RU" baseline="-25000" dirty="0" smtClean="0">
                <a:latin typeface="Comic Sans MS" pitchFamily="66" charset="0"/>
              </a:rPr>
              <a:t>кредитно-денежной политики. Давайте рассмотрим то, к каким последствиям приведет </a:t>
            </a:r>
            <a:r>
              <a:rPr lang="ru-RU" baseline="-25000" dirty="0" smtClean="0">
                <a:latin typeface="Comic Sans MS" pitchFamily="66" charset="0"/>
              </a:rPr>
              <a:t>изменение </a:t>
            </a:r>
            <a:r>
              <a:rPr lang="ru-RU" baseline="-25000" dirty="0" smtClean="0">
                <a:latin typeface="Comic Sans MS" pitchFamily="66" charset="0"/>
              </a:rPr>
              <a:t>конъюнктуры на рынке денег, используя модель мультипликатора. После этого </a:t>
            </a:r>
            <a:r>
              <a:rPr lang="ru-RU" baseline="-25000" dirty="0" smtClean="0">
                <a:latin typeface="Comic Sans MS" pitchFamily="66" charset="0"/>
              </a:rPr>
              <a:t>мы </a:t>
            </a:r>
            <a:r>
              <a:rPr lang="ru-RU" baseline="-25000" dirty="0" smtClean="0">
                <a:latin typeface="Comic Sans MS" pitchFamily="66" charset="0"/>
              </a:rPr>
              <a:t>проанализируем передаточный механизм, применяя мотель анализа совокупного спроса-предложения.</a:t>
            </a:r>
            <a:endParaRPr lang="ru-RU" dirty="0">
              <a:latin typeface="Comic Sans MS" pitchFamily="66"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683568" y="764704"/>
            <a:ext cx="5472608" cy="3456384"/>
          </a:xfrm>
        </p:spPr>
        <p:txBody>
          <a:bodyPr>
            <a:normAutofit/>
          </a:bodyPr>
          <a:lstStyle/>
          <a:p>
            <a:pPr>
              <a:buFont typeface="Wingdings" pitchFamily="2" charset="2"/>
              <a:buChar char="Ø"/>
            </a:pPr>
            <a:r>
              <a:rPr lang="ru-RU" sz="2400" baseline="-25000" dirty="0" smtClean="0">
                <a:latin typeface="Comic Sans MS" pitchFamily="66" charset="0"/>
              </a:rPr>
              <a:t>На рис.6 </a:t>
            </a:r>
            <a:r>
              <a:rPr lang="ru-RU" sz="2400" baseline="-25000" dirty="0" smtClean="0">
                <a:latin typeface="Comic Sans MS" pitchFamily="66" charset="0"/>
              </a:rPr>
              <a:t>показано, какое влияние оказывает кредитно-денежная экспансия на экономическую активность. На </a:t>
            </a:r>
            <a:r>
              <a:rPr lang="ru-RU" sz="2400" baseline="-25000" dirty="0" smtClean="0">
                <a:latin typeface="Comic Sans MS" pitchFamily="66" charset="0"/>
              </a:rPr>
              <a:t>графике </a:t>
            </a:r>
            <a:r>
              <a:rPr lang="ru-RU" sz="2400" baseline="-25000" dirty="0" smtClean="0">
                <a:latin typeface="Comic Sans MS" pitchFamily="66" charset="0"/>
              </a:rPr>
              <a:t>слева внизу отображен денежный рынок; на графике </a:t>
            </a:r>
            <a:r>
              <a:rPr lang="ru-RU" sz="2400" baseline="-25000" dirty="0" smtClean="0">
                <a:latin typeface="Comic Sans MS" pitchFamily="66" charset="0"/>
              </a:rPr>
              <a:t>справа </a:t>
            </a:r>
            <a:r>
              <a:rPr lang="ru-RU" sz="2400" baseline="-25000" dirty="0" smtClean="0">
                <a:latin typeface="Comic Sans MS" pitchFamily="66" charset="0"/>
              </a:rPr>
              <a:t>вверху показан спрос на инвестиции; и график справа </a:t>
            </a:r>
            <a:r>
              <a:rPr lang="ru-RU" sz="2400" baseline="-25000" dirty="0" smtClean="0">
                <a:latin typeface="Comic Sans MS" pitchFamily="66" charset="0"/>
              </a:rPr>
              <a:t>вверху </a:t>
            </a:r>
            <a:r>
              <a:rPr lang="ru-RU" sz="2400" baseline="-25000" dirty="0" smtClean="0">
                <a:latin typeface="Comic Sans MS" pitchFamily="66" charset="0"/>
              </a:rPr>
              <a:t>изображает совокупный спрос и ВВП. Мы можем проследить причинность событий таким образом: изменения происходят по траектории, которая направлена против часовой стрелки, начиная от денежного рынка через инвестиции к совокупному спросу и ВВП.</a:t>
            </a:r>
            <a:endParaRPr lang="ru-RU" sz="2400" dirty="0" smtClean="0">
              <a:latin typeface="Comic Sans MS" pitchFamily="66" charset="0"/>
            </a:endParaRPr>
          </a:p>
          <a:p>
            <a:pPr>
              <a:buNone/>
            </a:pPr>
            <a:endParaRPr lang="ru-RU" sz="2800" dirty="0">
              <a:latin typeface="Comic Sans MS" pitchFamily="66" charset="0"/>
            </a:endParaRPr>
          </a:p>
        </p:txBody>
      </p:sp>
      <p:pic>
        <p:nvPicPr>
          <p:cNvPr id="12291" name="Picture 3"/>
          <p:cNvPicPr>
            <a:picLocks noChangeAspect="1" noChangeArrowheads="1"/>
          </p:cNvPicPr>
          <p:nvPr/>
        </p:nvPicPr>
        <p:blipFill>
          <a:blip r:embed="rId2" cstate="print"/>
          <a:srcRect/>
          <a:stretch>
            <a:fillRect/>
          </a:stretch>
        </p:blipFill>
        <p:spPr bwMode="auto">
          <a:xfrm>
            <a:off x="3995936" y="3717032"/>
            <a:ext cx="4464496" cy="2486170"/>
          </a:xfrm>
          <a:prstGeom prst="rect">
            <a:avLst/>
          </a:prstGeom>
          <a:noFill/>
          <a:ln w="9525">
            <a:noFill/>
            <a:miter lim="800000"/>
            <a:headEnd/>
            <a:tailEnd/>
          </a:ln>
        </p:spPr>
      </p:pic>
      <p:sp>
        <p:nvSpPr>
          <p:cNvPr id="7" name="Прямоугольник 6"/>
          <p:cNvSpPr/>
          <p:nvPr/>
        </p:nvSpPr>
        <p:spPr>
          <a:xfrm>
            <a:off x="899592" y="0"/>
            <a:ext cx="7632848" cy="420628"/>
          </a:xfrm>
          <a:prstGeom prst="rect">
            <a:avLst/>
          </a:prstGeom>
        </p:spPr>
        <p:txBody>
          <a:bodyPr wrap="square">
            <a:spAutoFit/>
          </a:bodyPr>
          <a:lstStyle/>
          <a:p>
            <a:pPr>
              <a:buNone/>
            </a:pPr>
            <a:r>
              <a:rPr lang="ru-RU" sz="3200" b="1" baseline="-25000" dirty="0" smtClean="0">
                <a:latin typeface="Comic Sans MS" pitchFamily="66" charset="0"/>
              </a:rPr>
              <a:t>Графический анализ кредитно-денежной политики</a:t>
            </a:r>
          </a:p>
        </p:txBody>
      </p:sp>
      <p:pic>
        <p:nvPicPr>
          <p:cNvPr id="12290" name="Picture 2"/>
          <p:cNvPicPr>
            <a:picLocks noChangeAspect="1" noChangeArrowheads="1"/>
          </p:cNvPicPr>
          <p:nvPr/>
        </p:nvPicPr>
        <p:blipFill>
          <a:blip r:embed="rId3" cstate="print"/>
          <a:srcRect/>
          <a:stretch>
            <a:fillRect/>
          </a:stretch>
        </p:blipFill>
        <p:spPr bwMode="auto">
          <a:xfrm>
            <a:off x="6372200" y="620688"/>
            <a:ext cx="2088232" cy="3138116"/>
          </a:xfrm>
          <a:prstGeom prst="rect">
            <a:avLst/>
          </a:prstGeom>
          <a:noFill/>
          <a:ln w="9525">
            <a:noFill/>
            <a:miter lim="800000"/>
            <a:headEnd/>
            <a:tailEnd/>
          </a:ln>
        </p:spPr>
      </p:pic>
      <p:sp>
        <p:nvSpPr>
          <p:cNvPr id="10" name="Прямоугольник 9"/>
          <p:cNvSpPr/>
          <p:nvPr/>
        </p:nvSpPr>
        <p:spPr>
          <a:xfrm rot="16200000">
            <a:off x="7695159" y="1726831"/>
            <a:ext cx="1899879" cy="369332"/>
          </a:xfrm>
          <a:prstGeom prst="rect">
            <a:avLst/>
          </a:prstGeom>
        </p:spPr>
        <p:txBody>
          <a:bodyPr wrap="none">
            <a:spAutoFit/>
          </a:bodyPr>
          <a:lstStyle/>
          <a:p>
            <a:r>
              <a:rPr lang="ru-RU" b="1" baseline="-25000" dirty="0" smtClean="0">
                <a:latin typeface="Comic Sans MS" pitchFamily="66" charset="0"/>
              </a:rPr>
              <a:t>Определение выпуска</a:t>
            </a:r>
            <a:endParaRPr lang="ru-RU" dirty="0">
              <a:latin typeface="Comic Sans MS" pitchFamily="66" charset="0"/>
            </a:endParaRPr>
          </a:p>
        </p:txBody>
      </p:sp>
      <p:sp>
        <p:nvSpPr>
          <p:cNvPr id="11" name="Прямоугольник 10"/>
          <p:cNvSpPr/>
          <p:nvPr/>
        </p:nvSpPr>
        <p:spPr>
          <a:xfrm rot="16200000">
            <a:off x="7659091" y="4791530"/>
            <a:ext cx="1972015" cy="369332"/>
          </a:xfrm>
          <a:prstGeom prst="rect">
            <a:avLst/>
          </a:prstGeom>
        </p:spPr>
        <p:txBody>
          <a:bodyPr wrap="none">
            <a:spAutoFit/>
          </a:bodyPr>
          <a:lstStyle/>
          <a:p>
            <a:r>
              <a:rPr lang="ru-RU" b="1" baseline="-25000" dirty="0" smtClean="0">
                <a:latin typeface="Comic Sans MS" pitchFamily="66" charset="0"/>
              </a:rPr>
              <a:t>Инвестиционный спрос</a:t>
            </a:r>
            <a:endParaRPr lang="ru-RU" dirty="0">
              <a:latin typeface="Comic Sans MS" pitchFamily="66" charset="0"/>
            </a:endParaRPr>
          </a:p>
        </p:txBody>
      </p:sp>
      <p:sp>
        <p:nvSpPr>
          <p:cNvPr id="12" name="Прямоугольник 11"/>
          <p:cNvSpPr/>
          <p:nvPr/>
        </p:nvSpPr>
        <p:spPr>
          <a:xfrm rot="16200000">
            <a:off x="3182534" y="4778487"/>
            <a:ext cx="1132041" cy="369332"/>
          </a:xfrm>
          <a:prstGeom prst="rect">
            <a:avLst/>
          </a:prstGeom>
        </p:spPr>
        <p:txBody>
          <a:bodyPr wrap="none">
            <a:spAutoFit/>
          </a:bodyPr>
          <a:lstStyle/>
          <a:p>
            <a:r>
              <a:rPr lang="ru-RU" b="1" baseline="-25000" dirty="0" smtClean="0">
                <a:latin typeface="Comic Sans MS" pitchFamily="66" charset="0"/>
              </a:rPr>
              <a:t>Рынок денег</a:t>
            </a:r>
            <a:endParaRPr lang="ru-RU" dirty="0">
              <a:latin typeface="Comic Sans MS" pitchFamily="66" charset="0"/>
            </a:endParaRPr>
          </a:p>
        </p:txBody>
      </p:sp>
      <p:sp>
        <p:nvSpPr>
          <p:cNvPr id="13" name="Прямоугольник 12"/>
          <p:cNvSpPr/>
          <p:nvPr/>
        </p:nvSpPr>
        <p:spPr>
          <a:xfrm>
            <a:off x="4067944" y="6237312"/>
            <a:ext cx="4650632" cy="451406"/>
          </a:xfrm>
          <a:prstGeom prst="rect">
            <a:avLst/>
          </a:prstGeom>
        </p:spPr>
        <p:txBody>
          <a:bodyPr wrap="none">
            <a:spAutoFit/>
          </a:bodyPr>
          <a:lstStyle/>
          <a:p>
            <a:r>
              <a:rPr lang="ru-RU" sz="1400" baseline="-25000" dirty="0" smtClean="0">
                <a:latin typeface="Comic Sans MS" pitchFamily="66" charset="0"/>
              </a:rPr>
              <a:t>Рис. 6. Центральный банк регулирует денежную массу, изменяя процентные </a:t>
            </a:r>
          </a:p>
          <a:p>
            <a:r>
              <a:rPr lang="ru-RU" sz="1400" baseline="-25000" dirty="0" smtClean="0">
                <a:latin typeface="Comic Sans MS" pitchFamily="66" charset="0"/>
              </a:rPr>
              <a:t>ставки и инвестиции, и таким образом воздействуя на ВВП</a:t>
            </a:r>
            <a:endParaRPr lang="ru-RU" sz="1400" dirty="0">
              <a:latin typeface="Comic Sans MS" pitchFamily="66" charset="0"/>
            </a:endParaRPr>
          </a:p>
        </p:txBody>
      </p:sp>
      <p:sp>
        <p:nvSpPr>
          <p:cNvPr id="14" name="Прямоугольник 13"/>
          <p:cNvSpPr/>
          <p:nvPr/>
        </p:nvSpPr>
        <p:spPr>
          <a:xfrm>
            <a:off x="539552" y="3861048"/>
            <a:ext cx="3312368" cy="2718693"/>
          </a:xfrm>
          <a:prstGeom prst="rect">
            <a:avLst/>
          </a:prstGeom>
        </p:spPr>
        <p:txBody>
          <a:bodyPr wrap="square">
            <a:spAutoFit/>
          </a:bodyPr>
          <a:lstStyle/>
          <a:p>
            <a:r>
              <a:rPr lang="ru-RU" sz="1600" baseline="-25000" dirty="0" smtClean="0">
                <a:latin typeface="Comic Sans MS" pitchFamily="66" charset="0"/>
              </a:rPr>
              <a:t>Если ФРС повышает уровень денежной массы от </a:t>
            </a:r>
            <a:r>
              <a:rPr lang="en-US" sz="1600" i="1" baseline="-25000" dirty="0" smtClean="0">
                <a:latin typeface="Comic Sans MS" pitchFamily="66" charset="0"/>
              </a:rPr>
              <a:t>S</a:t>
            </a:r>
            <a:r>
              <a:rPr lang="en-US" sz="1200" i="1" baseline="-50000" dirty="0" smtClean="0">
                <a:latin typeface="Comic Sans MS" pitchFamily="66" charset="0"/>
              </a:rPr>
              <a:t>A</a:t>
            </a:r>
            <a:r>
              <a:rPr lang="ru-RU" sz="1600" i="1" baseline="-25000" dirty="0" smtClean="0">
                <a:latin typeface="Comic Sans MS" pitchFamily="66" charset="0"/>
              </a:rPr>
              <a:t> </a:t>
            </a:r>
            <a:r>
              <a:rPr lang="en-US" sz="1600" i="1" baseline="-25000" dirty="0" smtClean="0">
                <a:latin typeface="Comic Sans MS" pitchFamily="66" charset="0"/>
              </a:rPr>
              <a:t> </a:t>
            </a:r>
            <a:r>
              <a:rPr lang="ru-RU" sz="1600" i="1" baseline="-25000" dirty="0" smtClean="0">
                <a:latin typeface="Comic Sans MS" pitchFamily="66" charset="0"/>
              </a:rPr>
              <a:t>до </a:t>
            </a:r>
            <a:r>
              <a:rPr lang="en-US" sz="1600" i="1" baseline="-25000" dirty="0" smtClean="0">
                <a:latin typeface="Comic Sans MS" pitchFamily="66" charset="0"/>
              </a:rPr>
              <a:t>S</a:t>
            </a:r>
            <a:r>
              <a:rPr lang="en-US" sz="1200" i="1" baseline="-50000" dirty="0" smtClean="0">
                <a:latin typeface="Comic Sans MS" pitchFamily="66" charset="0"/>
              </a:rPr>
              <a:t>B</a:t>
            </a:r>
            <a:r>
              <a:rPr lang="en-US" sz="1600" i="1" baseline="-25000" dirty="0" smtClean="0">
                <a:latin typeface="Comic Sans MS" pitchFamily="66" charset="0"/>
              </a:rPr>
              <a:t>, </a:t>
            </a:r>
            <a:r>
              <a:rPr lang="ru-RU" sz="1600" i="1" baseline="-25000" dirty="0" smtClean="0">
                <a:latin typeface="Comic Sans MS" pitchFamily="66" charset="0"/>
              </a:rPr>
              <a:t>процентные ставки снижаются по </a:t>
            </a:r>
            <a:r>
              <a:rPr lang="ru-RU" sz="1600" i="1" baseline="-25000" dirty="0" smtClean="0">
                <a:latin typeface="Comic Sans MS" pitchFamily="66" charset="0"/>
              </a:rPr>
              <a:t>мере того</a:t>
            </a:r>
            <a:r>
              <a:rPr lang="ru-RU" sz="1600" i="1" baseline="-25000" dirty="0" smtClean="0">
                <a:latin typeface="Comic Sans MS" pitchFamily="66" charset="0"/>
              </a:rPr>
              <a:t>, как люди снижают свой спрос на </a:t>
            </a:r>
            <a:r>
              <a:rPr lang="ru-RU" sz="1600" i="1" baseline="-25000" dirty="0" smtClean="0">
                <a:latin typeface="Comic Sans MS" pitchFamily="66" charset="0"/>
              </a:rPr>
              <a:t>деньги</a:t>
            </a:r>
            <a:r>
              <a:rPr lang="ru-RU" sz="1600" i="1" baseline="-25000" dirty="0" smtClean="0">
                <a:latin typeface="Comic Sans MS" pitchFamily="66" charset="0"/>
              </a:rPr>
              <a:t>, двигаясь вниз вдоль кривой спроса на деньги. Снижение процентных ставок, в свою очередь, уменьшает издержки осуществления инвестиций, тем самым поощряя предпринимателей к покупке зданий и оборудования, а потребителей — к приобретению недвижимости. Экономика движется вниз вдоль кривой спроса на инвестиции от А"</a:t>
            </a:r>
            <a:r>
              <a:rPr lang="en-US" sz="1600" i="1" baseline="-25000" dirty="0" smtClean="0">
                <a:latin typeface="Comic Sans MS" pitchFamily="66" charset="0"/>
              </a:rPr>
              <a:t> </a:t>
            </a:r>
            <a:r>
              <a:rPr lang="ru-RU" sz="1600" i="1" baseline="-25000" dirty="0" smtClean="0">
                <a:latin typeface="Comic Sans MS" pitchFamily="66" charset="0"/>
              </a:rPr>
              <a:t>до В".</a:t>
            </a:r>
            <a:endParaRPr lang="ru-RU" sz="1600" i="1" dirty="0" smtClean="0">
              <a:latin typeface="Comic Sans MS" pitchFamily="66" charset="0"/>
            </a:endParaRPr>
          </a:p>
          <a:p>
            <a:r>
              <a:rPr lang="ru-RU" sz="1600" baseline="-25000" dirty="0" smtClean="0">
                <a:latin typeface="Comic Sans MS" pitchFamily="66" charset="0"/>
              </a:rPr>
              <a:t>В результате действия механизма мультипликатора увеличение инвестиций повышает совокупный спрос и ВВП от </a:t>
            </a:r>
            <a:r>
              <a:rPr lang="en-US" sz="1600" baseline="-25000" dirty="0" smtClean="0">
                <a:latin typeface="Comic Sans MS" pitchFamily="66" charset="0"/>
              </a:rPr>
              <a:t>A</a:t>
            </a:r>
            <a:r>
              <a:rPr lang="ru-RU" sz="1600" baseline="-25000" dirty="0" smtClean="0">
                <a:latin typeface="Comic Sans MS" pitchFamily="66" charset="0"/>
              </a:rPr>
              <a:t>”до </a:t>
            </a:r>
            <a:r>
              <a:rPr lang="ru-RU" sz="1600" i="1" baseline="-25000" dirty="0" smtClean="0">
                <a:latin typeface="Comic Sans MS" pitchFamily="66" charset="0"/>
              </a:rPr>
              <a:t>В”.</a:t>
            </a:r>
            <a:endParaRPr lang="ru-RU" sz="1600" dirty="0">
              <a:latin typeface="Comic Sans MS" pitchFamily="66"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755576" y="620688"/>
            <a:ext cx="8159824" cy="5386412"/>
          </a:xfrm>
        </p:spPr>
        <p:txBody>
          <a:bodyPr>
            <a:normAutofit/>
          </a:bodyPr>
          <a:lstStyle/>
          <a:p>
            <a:pPr>
              <a:buFont typeface="Wingdings" pitchFamily="2" charset="2"/>
              <a:buChar char="Ø"/>
            </a:pPr>
            <a:r>
              <a:rPr lang="ru-RU" sz="2000" baseline="-25000" dirty="0" smtClean="0"/>
              <a:t>Начав с левой нижней части </a:t>
            </a:r>
            <a:r>
              <a:rPr lang="ru-RU" sz="2000" baseline="-25000" dirty="0" smtClean="0"/>
              <a:t>рис.6, </a:t>
            </a:r>
            <a:r>
              <a:rPr lang="ru-RU" sz="2000" baseline="-25000" dirty="0" smtClean="0"/>
              <a:t>мы можем видеть спрос на деньги и их предложение, которые были показаны на </a:t>
            </a:r>
            <a:r>
              <a:rPr lang="ru-RU" sz="2000" baseline="-25000" dirty="0" smtClean="0"/>
              <a:t>рис.4 </a:t>
            </a:r>
            <a:r>
              <a:rPr lang="ru-RU" sz="2000" baseline="-25000" dirty="0" smtClean="0"/>
              <a:t>и </a:t>
            </a:r>
            <a:r>
              <a:rPr lang="ru-RU" sz="2000" baseline="-25000" dirty="0" smtClean="0"/>
              <a:t>5</a:t>
            </a:r>
            <a:r>
              <a:rPr lang="ru-RU" sz="2000" baseline="-25000" dirty="0" smtClean="0"/>
              <a:t>. Предположим, что сначала линией предложения денег была прямая </a:t>
            </a:r>
            <a:r>
              <a:rPr lang="en-US" sz="2000" i="1" baseline="-25000" dirty="0" smtClean="0"/>
              <a:t>S</a:t>
            </a:r>
            <a:r>
              <a:rPr lang="en-US" sz="1200" i="1" baseline="-50000" dirty="0" smtClean="0"/>
              <a:t>A</a:t>
            </a:r>
            <a:r>
              <a:rPr lang="en-US" sz="2000" i="1" baseline="-25000" dirty="0" smtClean="0"/>
              <a:t> </a:t>
            </a:r>
            <a:r>
              <a:rPr lang="ru-RU" sz="2000" i="1" baseline="-25000" dirty="0" smtClean="0"/>
              <a:t>и что ставка процента составляла 8% (годовых. В случае, если правление ФРС обеспокоено </a:t>
            </a:r>
            <a:r>
              <a:rPr lang="ru-RU" sz="2000" i="1" baseline="-25000" dirty="0" smtClean="0"/>
              <a:t>угрозой</a:t>
            </a:r>
            <a:r>
              <a:rPr lang="ru-RU" sz="2000" i="1" dirty="0" smtClean="0"/>
              <a:t> </a:t>
            </a:r>
            <a:r>
              <a:rPr lang="ru-RU" sz="2000" baseline="-25000" dirty="0" smtClean="0"/>
              <a:t>рецессии</a:t>
            </a:r>
            <a:r>
              <a:rPr lang="ru-RU" sz="2000" baseline="-25000" dirty="0" smtClean="0"/>
              <a:t>, оно может увеличить денежную массу, покупая ценные бумаги на открытом рынке, в результате кривая предложения денег сместится в положение </a:t>
            </a:r>
            <a:r>
              <a:rPr lang="en-US" sz="2000" i="1" baseline="-25000" dirty="0" smtClean="0"/>
              <a:t>S</a:t>
            </a:r>
            <a:r>
              <a:rPr lang="en-US" sz="1200" i="1" baseline="-50000" dirty="0" smtClean="0"/>
              <a:t>B</a:t>
            </a:r>
            <a:r>
              <a:rPr lang="en-US" sz="2000" i="1" baseline="-25000" dirty="0" smtClean="0"/>
              <a:t>. </a:t>
            </a:r>
            <a:r>
              <a:rPr lang="ru-RU" sz="2000" i="1" baseline="-25000" dirty="0" smtClean="0"/>
              <a:t>В случае, изображенном на этом рисунке, рыночные ставки процента после этого снизятся до 4% годовых.</a:t>
            </a:r>
            <a:endParaRPr lang="ru-RU" sz="2000" i="1" dirty="0" smtClean="0"/>
          </a:p>
          <a:p>
            <a:endParaRPr lang="ru-RU" dirty="0"/>
          </a:p>
        </p:txBody>
      </p:sp>
      <p:pic>
        <p:nvPicPr>
          <p:cNvPr id="5" name="Picture 2"/>
          <p:cNvPicPr>
            <a:picLocks noChangeAspect="1" noChangeArrowheads="1"/>
          </p:cNvPicPr>
          <p:nvPr/>
        </p:nvPicPr>
        <p:blipFill>
          <a:blip r:embed="rId2" cstate="print"/>
          <a:srcRect/>
          <a:stretch>
            <a:fillRect/>
          </a:stretch>
        </p:blipFill>
        <p:spPr bwMode="auto">
          <a:xfrm>
            <a:off x="611560" y="2564904"/>
            <a:ext cx="2232248" cy="2088404"/>
          </a:xfrm>
          <a:prstGeom prst="rect">
            <a:avLst/>
          </a:prstGeom>
          <a:noFill/>
          <a:ln w="9525">
            <a:noFill/>
            <a:miter lim="800000"/>
            <a:headEnd/>
            <a:tailEnd/>
          </a:ln>
        </p:spPr>
      </p:pic>
      <p:sp>
        <p:nvSpPr>
          <p:cNvPr id="6" name="Прямоугольник 5"/>
          <p:cNvSpPr/>
          <p:nvPr/>
        </p:nvSpPr>
        <p:spPr>
          <a:xfrm>
            <a:off x="1115616" y="4725144"/>
            <a:ext cx="1144865" cy="276999"/>
          </a:xfrm>
          <a:prstGeom prst="rect">
            <a:avLst/>
          </a:prstGeom>
        </p:spPr>
        <p:txBody>
          <a:bodyPr wrap="none">
            <a:spAutoFit/>
          </a:bodyPr>
          <a:lstStyle/>
          <a:p>
            <a:r>
              <a:rPr lang="ru-RU" sz="1200" baseline="-25000" dirty="0" smtClean="0">
                <a:latin typeface="Comic Sans MS" pitchFamily="66" charset="0"/>
              </a:rPr>
              <a:t>Рис. </a:t>
            </a:r>
            <a:r>
              <a:rPr lang="ru-RU" sz="1200" baseline="-25000" dirty="0" smtClean="0">
                <a:latin typeface="Comic Sans MS" pitchFamily="66" charset="0"/>
              </a:rPr>
              <a:t>4</a:t>
            </a:r>
            <a:r>
              <a:rPr lang="ru-RU" sz="1200" baseline="-25000" dirty="0" smtClean="0">
                <a:latin typeface="Comic Sans MS" pitchFamily="66" charset="0"/>
              </a:rPr>
              <a:t>. Рынок денег</a:t>
            </a:r>
            <a:endParaRPr lang="ru-RU" sz="1200" dirty="0">
              <a:latin typeface="Comic Sans MS" pitchFamily="66" charset="0"/>
            </a:endParaRPr>
          </a:p>
        </p:txBody>
      </p:sp>
      <p:pic>
        <p:nvPicPr>
          <p:cNvPr id="7" name="Picture 2"/>
          <p:cNvPicPr>
            <a:picLocks noChangeAspect="1" noChangeArrowheads="1"/>
          </p:cNvPicPr>
          <p:nvPr/>
        </p:nvPicPr>
        <p:blipFill>
          <a:blip r:embed="rId3" cstate="print"/>
          <a:srcRect/>
          <a:stretch>
            <a:fillRect/>
          </a:stretch>
        </p:blipFill>
        <p:spPr bwMode="auto">
          <a:xfrm>
            <a:off x="3419872" y="2564905"/>
            <a:ext cx="2232248" cy="2128028"/>
          </a:xfrm>
          <a:prstGeom prst="rect">
            <a:avLst/>
          </a:prstGeom>
          <a:noFill/>
          <a:ln w="9525">
            <a:noFill/>
            <a:miter lim="800000"/>
            <a:headEnd/>
            <a:tailEnd/>
          </a:ln>
        </p:spPr>
      </p:pic>
      <p:pic>
        <p:nvPicPr>
          <p:cNvPr id="8" name="Picture 4"/>
          <p:cNvPicPr>
            <a:picLocks noChangeAspect="1" noChangeArrowheads="1"/>
          </p:cNvPicPr>
          <p:nvPr/>
        </p:nvPicPr>
        <p:blipFill>
          <a:blip r:embed="rId4" cstate="print"/>
          <a:srcRect/>
          <a:stretch>
            <a:fillRect/>
          </a:stretch>
        </p:blipFill>
        <p:spPr bwMode="auto">
          <a:xfrm>
            <a:off x="6444208" y="2564904"/>
            <a:ext cx="2263073" cy="2160240"/>
          </a:xfrm>
          <a:prstGeom prst="rect">
            <a:avLst/>
          </a:prstGeom>
          <a:noFill/>
          <a:ln w="9525">
            <a:noFill/>
            <a:miter lim="800000"/>
            <a:headEnd/>
            <a:tailEnd/>
          </a:ln>
        </p:spPr>
      </p:pic>
      <p:sp>
        <p:nvSpPr>
          <p:cNvPr id="9" name="Прямоугольник 8"/>
          <p:cNvSpPr/>
          <p:nvPr/>
        </p:nvSpPr>
        <p:spPr>
          <a:xfrm>
            <a:off x="3419872" y="4725144"/>
            <a:ext cx="6696744" cy="276999"/>
          </a:xfrm>
          <a:prstGeom prst="rect">
            <a:avLst/>
          </a:prstGeom>
        </p:spPr>
        <p:txBody>
          <a:bodyPr wrap="square">
            <a:spAutoFit/>
          </a:bodyPr>
          <a:lstStyle/>
          <a:p>
            <a:r>
              <a:rPr lang="ru-RU" sz="1200" baseline="-25000" dirty="0" smtClean="0">
                <a:latin typeface="Comic Sans MS" pitchFamily="66" charset="0"/>
              </a:rPr>
              <a:t>Рис. </a:t>
            </a:r>
            <a:r>
              <a:rPr lang="ru-RU" sz="1200" baseline="-25000" dirty="0" smtClean="0">
                <a:latin typeface="Comic Sans MS" pitchFamily="66" charset="0"/>
              </a:rPr>
              <a:t>5</a:t>
            </a:r>
            <a:r>
              <a:rPr lang="ru-RU" sz="1200" baseline="-25000" dirty="0" smtClean="0">
                <a:latin typeface="Comic Sans MS" pitchFamily="66" charset="0"/>
              </a:rPr>
              <a:t>. Изменения кредитно-денежной политики или цен оказывают влияние на процентные ставки</a:t>
            </a:r>
            <a:endParaRPr lang="ru-RU" sz="1200" dirty="0">
              <a:latin typeface="Comic Sans MS" pitchFamily="66" charset="0"/>
            </a:endParaRPr>
          </a:p>
        </p:txBody>
      </p:sp>
      <p:sp>
        <p:nvSpPr>
          <p:cNvPr id="10" name="Прямоугольник 9"/>
          <p:cNvSpPr/>
          <p:nvPr/>
        </p:nvSpPr>
        <p:spPr>
          <a:xfrm>
            <a:off x="3275856" y="2204865"/>
            <a:ext cx="2592288" cy="276999"/>
          </a:xfrm>
          <a:prstGeom prst="rect">
            <a:avLst/>
          </a:prstGeom>
        </p:spPr>
        <p:txBody>
          <a:bodyPr wrap="square">
            <a:spAutoFit/>
          </a:bodyPr>
          <a:lstStyle/>
          <a:p>
            <a:r>
              <a:rPr lang="ru-RU" sz="1200" b="1" baseline="-25000" dirty="0" smtClean="0">
                <a:latin typeface="Comic Sans MS" pitchFamily="66" charset="0"/>
              </a:rPr>
              <a:t>Ужесточение </a:t>
            </a:r>
            <a:r>
              <a:rPr lang="ru-RU" sz="1200" b="1" baseline="-25000" dirty="0" smtClean="0">
                <a:latin typeface="Comic Sans MS" pitchFamily="66" charset="0"/>
              </a:rPr>
              <a:t>кредитно-денежной </a:t>
            </a:r>
            <a:r>
              <a:rPr lang="ru-RU" sz="1200" b="1" baseline="-25000" dirty="0" smtClean="0">
                <a:latin typeface="Comic Sans MS" pitchFamily="66" charset="0"/>
              </a:rPr>
              <a:t>политики</a:t>
            </a:r>
            <a:endParaRPr lang="ru-RU" sz="1200" b="1" dirty="0">
              <a:latin typeface="Comic Sans MS" pitchFamily="66" charset="0"/>
            </a:endParaRPr>
          </a:p>
        </p:txBody>
      </p:sp>
      <p:sp>
        <p:nvSpPr>
          <p:cNvPr id="11" name="Прямоугольник 10"/>
          <p:cNvSpPr/>
          <p:nvPr/>
        </p:nvSpPr>
        <p:spPr>
          <a:xfrm>
            <a:off x="6372200" y="2204864"/>
            <a:ext cx="2031325" cy="276999"/>
          </a:xfrm>
          <a:prstGeom prst="rect">
            <a:avLst/>
          </a:prstGeom>
        </p:spPr>
        <p:txBody>
          <a:bodyPr wrap="none">
            <a:spAutoFit/>
          </a:bodyPr>
          <a:lstStyle/>
          <a:p>
            <a:r>
              <a:rPr lang="ru-RU" sz="1200" b="1" baseline="-25000" dirty="0" smtClean="0">
                <a:latin typeface="Comic Sans MS" pitchFamily="66" charset="0"/>
              </a:rPr>
              <a:t>Смещение кривой спроса на деньги</a:t>
            </a:r>
            <a:endParaRPr lang="ru-RU" sz="1200" b="1" dirty="0" smtClean="0">
              <a:latin typeface="Comic Sans MS" pitchFamily="66"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683568" y="188640"/>
            <a:ext cx="8231832" cy="6669360"/>
          </a:xfrm>
        </p:spPr>
        <p:txBody>
          <a:bodyPr>
            <a:normAutofit/>
          </a:bodyPr>
          <a:lstStyle/>
          <a:p>
            <a:pPr>
              <a:buFont typeface="Wingdings" pitchFamily="2" charset="2"/>
              <a:buChar char="Ø"/>
            </a:pPr>
            <a:r>
              <a:rPr lang="ru-RU" sz="2000" baseline="-25000" dirty="0" smtClean="0">
                <a:latin typeface="Comic Sans MS" pitchFamily="66" charset="0"/>
              </a:rPr>
              <a:t>Рис.</a:t>
            </a:r>
            <a:r>
              <a:rPr lang="en-US" sz="2000" dirty="0" smtClean="0">
                <a:latin typeface="Comic Sans MS" pitchFamily="66" charset="0"/>
              </a:rPr>
              <a:t> </a:t>
            </a:r>
            <a:r>
              <a:rPr lang="ru-RU" sz="2000" baseline="-25000" dirty="0" smtClean="0">
                <a:latin typeface="Comic Sans MS" pitchFamily="66" charset="0"/>
              </a:rPr>
              <a:t>6 </a:t>
            </a:r>
            <a:r>
              <a:rPr lang="ru-RU" sz="2000" baseline="-25000" dirty="0" smtClean="0">
                <a:latin typeface="Comic Sans MS" pitchFamily="66" charset="0"/>
              </a:rPr>
              <a:t>(справа внизу) отображает продолжение процесса, демонстрируя, как снижение процентных ставок увеличивает расходы на чувствительные к ставке процента компоненты совокупного спроса. </a:t>
            </a:r>
            <a:r>
              <a:rPr lang="ru-RU" sz="2000" baseline="-25000" dirty="0" smtClean="0">
                <a:latin typeface="Comic Sans MS" pitchFamily="66" charset="0"/>
              </a:rPr>
              <a:t>Известно, </a:t>
            </a:r>
            <a:r>
              <a:rPr lang="ru-RU" sz="2000" baseline="-25000" dirty="0" smtClean="0">
                <a:latin typeface="Comic Sans MS" pitchFamily="66" charset="0"/>
              </a:rPr>
              <a:t>что снижение процентных ставок стимулирует предприятия увеличивать свои расходы на приобретение зданий, оборудования и увеличение товарно-материальных запасов. Кроме того, последствия смягчения кредитно-денежной политики очень быстро проявляются и на рынке жилья, где снижение процентных ставок означает более низкие ежемесячные платежи по закладной на обычный дом; это побуждает владельцев домашних хозяйств приобретать дома больших размеров и в больших количествах.</a:t>
            </a:r>
            <a:endParaRPr lang="ru-RU" sz="2000" dirty="0" smtClean="0">
              <a:latin typeface="Comic Sans MS" pitchFamily="66" charset="0"/>
            </a:endParaRPr>
          </a:p>
          <a:p>
            <a:pPr>
              <a:buFont typeface="Wingdings" pitchFamily="2" charset="2"/>
              <a:buChar char="Ø"/>
            </a:pPr>
            <a:r>
              <a:rPr lang="ru-RU" sz="2000" baseline="-25000" dirty="0" smtClean="0">
                <a:latin typeface="Comic Sans MS" pitchFamily="66" charset="0"/>
              </a:rPr>
              <a:t>К тому же увеличение потребительских расходов вызвано как тем, что снижение процентных ставок, как правило, повышает ценность богатства — по мере роста цен акций, облигаций и недвижимости, — так и тем, что потребители тратят больше денег на автомобили и другие крупные потребительские товары длительного пользования, пользуясь тем, что ставки процента низкие, а возможности получения кредита высокие. Кроме того, снижение процентных ставок вызовет падение валютного курса и тем самым увеличит уровень чистого экспорта. Таким образом мы увидели, что снижение процентных ставок влечет за собой повышение расходов во многих сферах экономики.</a:t>
            </a:r>
            <a:endParaRPr lang="ru-RU" sz="2000" dirty="0" smtClean="0">
              <a:latin typeface="Comic Sans MS" pitchFamily="66" charset="0"/>
            </a:endParaRPr>
          </a:p>
          <a:p>
            <a:pPr>
              <a:buFont typeface="Wingdings" pitchFamily="2" charset="2"/>
              <a:buChar char="Ø"/>
            </a:pPr>
            <a:r>
              <a:rPr lang="ru-RU" sz="2000" baseline="-25000" dirty="0" smtClean="0">
                <a:latin typeface="Comic Sans MS" pitchFamily="66" charset="0"/>
              </a:rPr>
              <a:t>Мы можем еще раз убедиться в правильности вышесказанного, если обратим внимание на </a:t>
            </a:r>
            <a:r>
              <a:rPr lang="ru-RU" sz="2000" baseline="-25000" dirty="0" smtClean="0">
                <a:latin typeface="Comic Sans MS" pitchFamily="66" charset="0"/>
              </a:rPr>
              <a:t>рис.6 </a:t>
            </a:r>
            <a:r>
              <a:rPr lang="ru-RU" sz="2000" baseline="-25000" dirty="0" smtClean="0">
                <a:latin typeface="Comic Sans MS" pitchFamily="66" charset="0"/>
              </a:rPr>
              <a:t>(см. график справа внизу), на котором снижение ставок процента (вызванное увеличением предложения денег) вызывает рост уровня инвестиций от </a:t>
            </a:r>
            <a:r>
              <a:rPr lang="ru-RU" sz="2000" i="1" baseline="-25000" dirty="0" smtClean="0">
                <a:latin typeface="Comic Sans MS" pitchFamily="66" charset="0"/>
              </a:rPr>
              <a:t>А</a:t>
            </a:r>
            <a:r>
              <a:rPr lang="en-US" sz="2000" i="1" baseline="-25000" dirty="0" smtClean="0">
                <a:latin typeface="Comic Sans MS" pitchFamily="66" charset="0"/>
              </a:rPr>
              <a:t>’</a:t>
            </a:r>
            <a:r>
              <a:rPr lang="ru-RU" sz="2000" i="1" baseline="-25000" dirty="0" smtClean="0">
                <a:latin typeface="Comic Sans MS" pitchFamily="66" charset="0"/>
              </a:rPr>
              <a:t> </a:t>
            </a:r>
            <a:r>
              <a:rPr lang="ru-RU" sz="2000" i="1" baseline="-25000" dirty="0" smtClean="0">
                <a:latin typeface="Comic Sans MS" pitchFamily="66" charset="0"/>
              </a:rPr>
              <a:t>до </a:t>
            </a:r>
            <a:r>
              <a:rPr lang="en-US" sz="2000" i="1" baseline="-25000" dirty="0" smtClean="0">
                <a:latin typeface="Comic Sans MS" pitchFamily="66" charset="0"/>
              </a:rPr>
              <a:t>B’</a:t>
            </a:r>
            <a:r>
              <a:rPr lang="ru-RU" sz="2000" i="1" baseline="-25000" dirty="0" smtClean="0">
                <a:latin typeface="Comic Sans MS" pitchFamily="66" charset="0"/>
              </a:rPr>
              <a:t>. </a:t>
            </a:r>
            <a:r>
              <a:rPr lang="ru-RU" sz="2000" i="1" baseline="-25000" dirty="0" smtClean="0">
                <a:latin typeface="Comic Sans MS" pitchFamily="66" charset="0"/>
              </a:rPr>
              <a:t>В этом случае термин “инвестиции” используется в очень широком смысле: это понятие включаете себя не только предпринимательские инвестиции, но и расходы на потребительские товары длительного пользования и недвижимость, а также чистые внешние инвестиции в форме чистого экспорта.</a:t>
            </a:r>
            <a:endParaRPr lang="ru-RU" sz="2000" dirty="0">
              <a:latin typeface="Comic Sans MS" pitchFamily="66"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539552" y="188640"/>
            <a:ext cx="5832648" cy="3456384"/>
          </a:xfrm>
        </p:spPr>
        <p:txBody>
          <a:bodyPr>
            <a:normAutofit fontScale="70000" lnSpcReduction="20000"/>
          </a:bodyPr>
          <a:lstStyle/>
          <a:p>
            <a:pPr>
              <a:buFont typeface="Wingdings" pitchFamily="2" charset="2"/>
              <a:buChar char="Ø"/>
            </a:pPr>
            <a:r>
              <a:rPr lang="ru-RU" baseline="-25000" dirty="0" smtClean="0">
                <a:latin typeface="Comic Sans MS" pitchFamily="66" charset="0"/>
              </a:rPr>
              <a:t>Рис. 26.6 (см. график справа вверху) изображает последствия изменения уровня инвестиций в модели мультипликатора. </a:t>
            </a:r>
            <a:r>
              <a:rPr lang="ru-RU" baseline="-25000" dirty="0" smtClean="0">
                <a:latin typeface="Comic Sans MS" pitchFamily="66" charset="0"/>
              </a:rPr>
              <a:t>В</a:t>
            </a:r>
            <a:r>
              <a:rPr lang="ru-RU" dirty="0" smtClean="0">
                <a:latin typeface="Comic Sans MS" pitchFamily="66" charset="0"/>
              </a:rPr>
              <a:t> </a:t>
            </a:r>
            <a:r>
              <a:rPr lang="ru-RU" baseline="-25000" dirty="0" smtClean="0">
                <a:latin typeface="Comic Sans MS" pitchFamily="66" charset="0"/>
              </a:rPr>
              <a:t>простейшей </a:t>
            </a:r>
            <a:r>
              <a:rPr lang="ru-RU" baseline="-25000" dirty="0" smtClean="0">
                <a:latin typeface="Comic Sans MS" pitchFamily="66" charset="0"/>
              </a:rPr>
              <a:t>модели мультипликатора равновесный объем производства может быть достигнут тогда, когда планируемые сбережения равны планируемым инвестициям. На рис. </a:t>
            </a:r>
            <a:r>
              <a:rPr lang="ru-RU" baseline="-25000" dirty="0" smtClean="0">
                <a:latin typeface="Comic Sans MS" pitchFamily="66" charset="0"/>
              </a:rPr>
              <a:t>6 </a:t>
            </a:r>
            <a:r>
              <a:rPr lang="ru-RU" baseline="-25000" dirty="0" smtClean="0">
                <a:latin typeface="Comic Sans MS" pitchFamily="66" charset="0"/>
              </a:rPr>
              <a:t>(см. график справа вверху) это соотношение изображено кривой сбережений, обозначенной </a:t>
            </a:r>
            <a:r>
              <a:rPr lang="en-US" baseline="-25000" dirty="0" smtClean="0">
                <a:latin typeface="Comic Sans MS" pitchFamily="66" charset="0"/>
              </a:rPr>
              <a:t>SS</a:t>
            </a:r>
            <a:r>
              <a:rPr lang="ru-RU" baseline="-25000" dirty="0" smtClean="0">
                <a:latin typeface="Comic Sans MS" pitchFamily="66" charset="0"/>
              </a:rPr>
              <a:t>. </a:t>
            </a:r>
            <a:r>
              <a:rPr lang="ru-RU" baseline="-25000" dirty="0" smtClean="0">
                <a:latin typeface="Comic Sans MS" pitchFamily="66" charset="0"/>
              </a:rPr>
              <a:t>Эта кривая отображает планируемый уровень сбережений (измеряемый по горизонтальной оси) как функцию от ВВП (отложенную по вертикальной оси). Равновесный ВВП достигается на том уровне, при котором инвестиционный спрос, показанный на графике, расположенном справа внизу (см. рис </a:t>
            </a:r>
            <a:r>
              <a:rPr lang="ru-RU" baseline="-25000" dirty="0" smtClean="0">
                <a:latin typeface="Comic Sans MS" pitchFamily="66" charset="0"/>
              </a:rPr>
              <a:t>6</a:t>
            </a:r>
            <a:r>
              <a:rPr lang="ru-RU" baseline="-25000" dirty="0" smtClean="0">
                <a:latin typeface="Comic Sans MS" pitchFamily="66" charset="0"/>
              </a:rPr>
              <a:t>), равен планируемым сбережениям, изображенным кривой </a:t>
            </a:r>
            <a:r>
              <a:rPr lang="en-US" baseline="-25000" dirty="0" smtClean="0">
                <a:latin typeface="Comic Sans MS" pitchFamily="66" charset="0"/>
              </a:rPr>
              <a:t>SS</a:t>
            </a:r>
            <a:r>
              <a:rPr lang="ru-RU" baseline="-25000" dirty="0" smtClean="0">
                <a:latin typeface="Comic Sans MS" pitchFamily="66" charset="0"/>
              </a:rPr>
              <a:t>.</a:t>
            </a:r>
            <a:endParaRPr lang="ru-RU" dirty="0" smtClean="0">
              <a:latin typeface="Comic Sans MS" pitchFamily="66" charset="0"/>
            </a:endParaRPr>
          </a:p>
        </p:txBody>
      </p:sp>
      <p:pic>
        <p:nvPicPr>
          <p:cNvPr id="5" name="Picture 3"/>
          <p:cNvPicPr>
            <a:picLocks noChangeAspect="1" noChangeArrowheads="1"/>
          </p:cNvPicPr>
          <p:nvPr/>
        </p:nvPicPr>
        <p:blipFill>
          <a:blip r:embed="rId2" cstate="print"/>
          <a:srcRect/>
          <a:stretch>
            <a:fillRect/>
          </a:stretch>
        </p:blipFill>
        <p:spPr bwMode="auto">
          <a:xfrm>
            <a:off x="4139952" y="3501008"/>
            <a:ext cx="4464496" cy="2486170"/>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6516216" y="404664"/>
            <a:ext cx="2088232" cy="3138116"/>
          </a:xfrm>
          <a:prstGeom prst="rect">
            <a:avLst/>
          </a:prstGeom>
          <a:noFill/>
          <a:ln w="9525">
            <a:noFill/>
            <a:miter lim="800000"/>
            <a:headEnd/>
            <a:tailEnd/>
          </a:ln>
        </p:spPr>
      </p:pic>
      <p:sp>
        <p:nvSpPr>
          <p:cNvPr id="7" name="Прямоугольник 6"/>
          <p:cNvSpPr/>
          <p:nvPr/>
        </p:nvSpPr>
        <p:spPr>
          <a:xfrm rot="16200000">
            <a:off x="7839175" y="1510807"/>
            <a:ext cx="1899879" cy="369332"/>
          </a:xfrm>
          <a:prstGeom prst="rect">
            <a:avLst/>
          </a:prstGeom>
        </p:spPr>
        <p:txBody>
          <a:bodyPr wrap="none">
            <a:spAutoFit/>
          </a:bodyPr>
          <a:lstStyle/>
          <a:p>
            <a:r>
              <a:rPr lang="ru-RU" b="1" baseline="-25000" dirty="0" smtClean="0">
                <a:latin typeface="Comic Sans MS" pitchFamily="66" charset="0"/>
              </a:rPr>
              <a:t>Определение выпуска</a:t>
            </a:r>
            <a:endParaRPr lang="ru-RU" dirty="0">
              <a:latin typeface="Comic Sans MS" pitchFamily="66" charset="0"/>
            </a:endParaRPr>
          </a:p>
        </p:txBody>
      </p:sp>
      <p:sp>
        <p:nvSpPr>
          <p:cNvPr id="8" name="Прямоугольник 7"/>
          <p:cNvSpPr/>
          <p:nvPr/>
        </p:nvSpPr>
        <p:spPr>
          <a:xfrm rot="16200000">
            <a:off x="7803107" y="4575506"/>
            <a:ext cx="1972015" cy="369332"/>
          </a:xfrm>
          <a:prstGeom prst="rect">
            <a:avLst/>
          </a:prstGeom>
        </p:spPr>
        <p:txBody>
          <a:bodyPr wrap="none">
            <a:spAutoFit/>
          </a:bodyPr>
          <a:lstStyle/>
          <a:p>
            <a:r>
              <a:rPr lang="ru-RU" b="1" baseline="-25000" dirty="0" smtClean="0">
                <a:latin typeface="Comic Sans MS" pitchFamily="66" charset="0"/>
              </a:rPr>
              <a:t>Инвестиционный спрос</a:t>
            </a:r>
            <a:endParaRPr lang="ru-RU" dirty="0">
              <a:latin typeface="Comic Sans MS" pitchFamily="66" charset="0"/>
            </a:endParaRPr>
          </a:p>
        </p:txBody>
      </p:sp>
      <p:sp>
        <p:nvSpPr>
          <p:cNvPr id="9" name="Прямоугольник 8"/>
          <p:cNvSpPr/>
          <p:nvPr/>
        </p:nvSpPr>
        <p:spPr>
          <a:xfrm rot="16200000">
            <a:off x="3326550" y="4562463"/>
            <a:ext cx="1132041" cy="369332"/>
          </a:xfrm>
          <a:prstGeom prst="rect">
            <a:avLst/>
          </a:prstGeom>
        </p:spPr>
        <p:txBody>
          <a:bodyPr wrap="none">
            <a:spAutoFit/>
          </a:bodyPr>
          <a:lstStyle/>
          <a:p>
            <a:r>
              <a:rPr lang="ru-RU" b="1" baseline="-25000" dirty="0" smtClean="0">
                <a:latin typeface="Comic Sans MS" pitchFamily="66" charset="0"/>
              </a:rPr>
              <a:t>Рынок денег</a:t>
            </a:r>
            <a:endParaRPr lang="ru-RU" dirty="0">
              <a:latin typeface="Comic Sans MS" pitchFamily="66" charset="0"/>
            </a:endParaRPr>
          </a:p>
        </p:txBody>
      </p:sp>
      <p:sp>
        <p:nvSpPr>
          <p:cNvPr id="10" name="Прямоугольник 9"/>
          <p:cNvSpPr/>
          <p:nvPr/>
        </p:nvSpPr>
        <p:spPr>
          <a:xfrm>
            <a:off x="4211960" y="6021288"/>
            <a:ext cx="4650632" cy="451406"/>
          </a:xfrm>
          <a:prstGeom prst="rect">
            <a:avLst/>
          </a:prstGeom>
        </p:spPr>
        <p:txBody>
          <a:bodyPr wrap="none">
            <a:spAutoFit/>
          </a:bodyPr>
          <a:lstStyle/>
          <a:p>
            <a:r>
              <a:rPr lang="ru-RU" sz="1400" baseline="-25000" dirty="0" smtClean="0">
                <a:latin typeface="Comic Sans MS" pitchFamily="66" charset="0"/>
              </a:rPr>
              <a:t>Рис. 6. Центральный банк регулирует денежную массу, изменяя процентные </a:t>
            </a:r>
          </a:p>
          <a:p>
            <a:r>
              <a:rPr lang="ru-RU" sz="1400" baseline="-25000" dirty="0" smtClean="0">
                <a:latin typeface="Comic Sans MS" pitchFamily="66" charset="0"/>
              </a:rPr>
              <a:t>ставки и инвестиции, и таким образом воздействуя на ВВП</a:t>
            </a:r>
            <a:endParaRPr lang="ru-RU" sz="1400" dirty="0">
              <a:latin typeface="Comic Sans MS" pitchFamily="66" charset="0"/>
            </a:endParaRPr>
          </a:p>
        </p:txBody>
      </p:sp>
      <p:sp>
        <p:nvSpPr>
          <p:cNvPr id="15" name="Содержимое 3"/>
          <p:cNvSpPr txBox="1">
            <a:spLocks/>
          </p:cNvSpPr>
          <p:nvPr/>
        </p:nvSpPr>
        <p:spPr>
          <a:xfrm>
            <a:off x="539552" y="3140968"/>
            <a:ext cx="3384376" cy="3717032"/>
          </a:xfrm>
          <a:prstGeom prst="rect">
            <a:avLst/>
          </a:prstGeom>
        </p:spPr>
        <p:txBody>
          <a:bodyPr vert="horz">
            <a:noAutofit/>
          </a:bodyPr>
          <a:lstStyle/>
          <a:p>
            <a:pPr marL="411480" indent="-342900">
              <a:spcBef>
                <a:spcPts val="700"/>
              </a:spcBef>
              <a:buClr>
                <a:schemeClr val="tx2"/>
              </a:buClr>
              <a:buSzPct val="95000"/>
              <a:buFont typeface="Wingdings" pitchFamily="2" charset="2"/>
              <a:buChar char="Ø"/>
            </a:pPr>
            <a:r>
              <a:rPr lang="ru-RU" sz="2000" baseline="-25000" dirty="0" smtClean="0">
                <a:latin typeface="Comic Sans MS" pitchFamily="66" charset="0"/>
              </a:rPr>
              <a:t>Исходный </a:t>
            </a:r>
            <a:r>
              <a:rPr lang="ru-RU" sz="2000" baseline="-25000" dirty="0" smtClean="0">
                <a:latin typeface="Comic Sans MS" pitchFamily="66" charset="0"/>
              </a:rPr>
              <a:t>уровень инвестиций равнялся 100 (точка А</a:t>
            </a:r>
            <a:r>
              <a:rPr lang="ru-RU" sz="2000" baseline="-25000" dirty="0" smtClean="0">
                <a:latin typeface="Comic Sans MS" pitchFamily="66" charset="0"/>
              </a:rPr>
              <a:t>’</a:t>
            </a:r>
            <a:r>
              <a:rPr lang="en-US" sz="2000" baseline="-25000" dirty="0" smtClean="0">
                <a:latin typeface="Comic Sans MS" pitchFamily="66" charset="0"/>
              </a:rPr>
              <a:t> </a:t>
            </a:r>
            <a:r>
              <a:rPr lang="ru-RU" sz="2000" baseline="-25000" dirty="0" smtClean="0">
                <a:latin typeface="Comic Sans MS" pitchFamily="66" charset="0"/>
              </a:rPr>
              <a:t>на </a:t>
            </a:r>
            <a:r>
              <a:rPr lang="ru-RU" sz="2000" baseline="-25000" dirty="0" smtClean="0">
                <a:latin typeface="Comic Sans MS" pitchFamily="66" charset="0"/>
              </a:rPr>
              <a:t>графике справа внизу), обеспечивая уровень ВВП. который равен 3000. Смягчение кредитно-денежной политики уменьшило ставки процента с 8 до 4%, увеличив инвестиции до уровня 200 (точка </a:t>
            </a:r>
            <a:r>
              <a:rPr lang="en-US" sz="2000" baseline="-25000" dirty="0" smtClean="0">
                <a:latin typeface="Comic Sans MS" pitchFamily="66" charset="0"/>
              </a:rPr>
              <a:t>B</a:t>
            </a:r>
            <a:r>
              <a:rPr lang="ru-RU" sz="2000" baseline="-25000" dirty="0" smtClean="0">
                <a:latin typeface="Comic Sans MS" pitchFamily="66" charset="0"/>
              </a:rPr>
              <a:t>’). </a:t>
            </a:r>
            <a:r>
              <a:rPr lang="ru-RU" sz="2000" baseline="-25000" dirty="0" smtClean="0">
                <a:latin typeface="Comic Sans MS" pitchFamily="66" charset="0"/>
              </a:rPr>
              <a:t>Повышение уровня инвестиций, в свою очередь, повышает совокупные расходы до нового </a:t>
            </a:r>
            <a:r>
              <a:rPr lang="ru-RU" sz="2000" baseline="-25000" dirty="0" smtClean="0">
                <a:latin typeface="Comic Sans MS" pitchFamily="66" charset="0"/>
              </a:rPr>
              <a:t>равновесного</a:t>
            </a:r>
            <a:r>
              <a:rPr lang="en-US" sz="2000" baseline="-25000" dirty="0" smtClean="0">
                <a:latin typeface="Comic Sans MS" pitchFamily="66" charset="0"/>
              </a:rPr>
              <a:t> </a:t>
            </a:r>
            <a:r>
              <a:rPr lang="ru-RU" sz="2000" baseline="-25000" dirty="0" smtClean="0">
                <a:latin typeface="Comic Sans MS" pitchFamily="66" charset="0"/>
              </a:rPr>
              <a:t>состояния </a:t>
            </a:r>
            <a:r>
              <a:rPr lang="ru-RU" sz="2000" baseline="-25000" dirty="0" smtClean="0">
                <a:latin typeface="Comic Sans MS" pitchFamily="66" charset="0"/>
              </a:rPr>
              <a:t>в точке </a:t>
            </a:r>
            <a:r>
              <a:rPr lang="ru-RU" sz="2000" i="1" baseline="-25000" dirty="0" smtClean="0">
                <a:latin typeface="Comic Sans MS" pitchFamily="66" charset="0"/>
              </a:rPr>
              <a:t>В” (см. график справа внизу); в этой точке уровень нового равновесного ВВП равен 3300</a:t>
            </a:r>
            <a:r>
              <a:rPr lang="ru-RU" sz="2000" i="1" baseline="-25000" dirty="0" smtClean="0">
                <a:latin typeface="Comic Sans MS" pitchFamily="66" charset="0"/>
              </a:rPr>
              <a:t>.</a:t>
            </a:r>
            <a:r>
              <a:rPr kumimoji="0" lang="ru-RU" sz="2000" b="0" i="0" u="none" strike="noStrike" kern="1200" cap="none" spc="0" normalizeH="0" baseline="-25000" noProof="0" dirty="0" smtClean="0">
                <a:ln>
                  <a:noFill/>
                </a:ln>
                <a:solidFill>
                  <a:schemeClr val="tx1"/>
                </a:solidFill>
                <a:effectLst/>
                <a:uLnTx/>
                <a:uFillTx/>
                <a:latin typeface="Comic Sans MS" pitchFamily="66" charset="0"/>
                <a:ea typeface="+mn-ea"/>
                <a:cs typeface="+mn-cs"/>
              </a:rPr>
              <a:t> </a:t>
            </a:r>
            <a:endParaRPr kumimoji="0" lang="ru-RU"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5232648" y="476672"/>
            <a:ext cx="3911352" cy="6120680"/>
          </a:xfrm>
        </p:spPr>
        <p:txBody>
          <a:bodyPr>
            <a:normAutofit fontScale="55000" lnSpcReduction="20000"/>
          </a:bodyPr>
          <a:lstStyle/>
          <a:p>
            <a:pPr>
              <a:buFont typeface="Wingdings" pitchFamily="2" charset="2"/>
              <a:buChar char="Ø"/>
            </a:pPr>
            <a:r>
              <a:rPr lang="ru-RU" baseline="-25000" dirty="0" smtClean="0">
                <a:latin typeface="Comic Sans MS" pitchFamily="66" charset="0"/>
              </a:rPr>
              <a:t>Основное назначение Федеральной резервной системы состоит в том, чтобы обеспечить стабильный низкий уровень инфляции. </a:t>
            </a:r>
            <a:endParaRPr lang="en-US" baseline="-25000" dirty="0" smtClean="0">
              <a:latin typeface="Comic Sans MS" pitchFamily="66" charset="0"/>
            </a:endParaRPr>
          </a:p>
          <a:p>
            <a:pPr>
              <a:buFont typeface="Wingdings" pitchFamily="2" charset="2"/>
              <a:buChar char="Ø"/>
            </a:pPr>
            <a:r>
              <a:rPr lang="ru-RU" baseline="-25000" dirty="0" smtClean="0">
                <a:latin typeface="Comic Sans MS" pitchFamily="66" charset="0"/>
              </a:rPr>
              <a:t>Кроме того, Центральный банк стремится поддерживать устойчивый рост национального выпуска, низкий уровень безработицы и слаженность работы финансовых рынков. </a:t>
            </a:r>
            <a:endParaRPr lang="en-US" baseline="-25000" dirty="0" smtClean="0">
              <a:latin typeface="Comic Sans MS" pitchFamily="66" charset="0"/>
            </a:endParaRPr>
          </a:p>
          <a:p>
            <a:pPr>
              <a:buFont typeface="Wingdings" pitchFamily="2" charset="2"/>
              <a:buChar char="Ø"/>
            </a:pPr>
            <a:r>
              <a:rPr lang="ru-RU" baseline="-25000" dirty="0" smtClean="0">
                <a:latin typeface="Comic Sans MS" pitchFamily="66" charset="0"/>
              </a:rPr>
              <a:t>Если совокупный спрос становится чрезмерным, и цены увеличиваются, Совет управляющих Федеральной резервной</a:t>
            </a:r>
            <a:r>
              <a:rPr lang="en-US" dirty="0" smtClean="0">
                <a:latin typeface="Comic Sans MS" pitchFamily="66" charset="0"/>
              </a:rPr>
              <a:t> </a:t>
            </a:r>
            <a:r>
              <a:rPr lang="ru-RU" baseline="-25000" dirty="0" smtClean="0">
                <a:latin typeface="Comic Sans MS" pitchFamily="66" charset="0"/>
              </a:rPr>
              <a:t>системы может уменьшить предложение денег, что приведет к замедлению экономического подъема и уменьшит давление на цены.</a:t>
            </a:r>
            <a:endParaRPr lang="en-US" baseline="-25000" dirty="0" smtClean="0">
              <a:latin typeface="Comic Sans MS" pitchFamily="66" charset="0"/>
            </a:endParaRPr>
          </a:p>
          <a:p>
            <a:pPr>
              <a:buFont typeface="Wingdings" pitchFamily="2" charset="2"/>
              <a:buChar char="Ø"/>
            </a:pPr>
            <a:r>
              <a:rPr lang="ru-RU" baseline="-25000" dirty="0" smtClean="0">
                <a:latin typeface="Comic Sans MS" pitchFamily="66" charset="0"/>
              </a:rPr>
              <a:t> В случае, если экономика переживает период спада и в среде предпринимателей преобладают пессимистические настроения, Федеральная резервная система может увеличить объем денежной массы. Обычно это стимулирует расширение</a:t>
            </a:r>
            <a:r>
              <a:rPr lang="en-US" dirty="0" smtClean="0">
                <a:latin typeface="Comic Sans MS" pitchFamily="66" charset="0"/>
              </a:rPr>
              <a:t> </a:t>
            </a:r>
            <a:r>
              <a:rPr lang="ru-RU" baseline="-25000" dirty="0" smtClean="0">
                <a:latin typeface="Comic Sans MS" pitchFamily="66" charset="0"/>
              </a:rPr>
              <a:t>совокупного спроса и сокращает безработицу. </a:t>
            </a:r>
            <a:endParaRPr lang="en-US" baseline="-25000" dirty="0" smtClean="0">
              <a:latin typeface="Comic Sans MS" pitchFamily="66" charset="0"/>
            </a:endParaRPr>
          </a:p>
          <a:p>
            <a:pPr>
              <a:buFont typeface="Wingdings" pitchFamily="2" charset="2"/>
              <a:buChar char="Ø"/>
            </a:pPr>
            <a:r>
              <a:rPr lang="ru-RU" baseline="-25000" dirty="0" smtClean="0">
                <a:latin typeface="Comic Sans MS" pitchFamily="66" charset="0"/>
              </a:rPr>
              <a:t>Рис. 1 показывает значение деятельности Центрального банка в экономике и ее связь с банками, финансовыми рынками и процентными ставками. В первом разделе мы рассмотрим, как Федеральная резервная система использует свои основные инструменты — норму резервов, учетную ставку и т.д. — для управления денежной массой.</a:t>
            </a:r>
            <a:endParaRPr lang="ru-RU" dirty="0">
              <a:latin typeface="Comic Sans MS" pitchFamily="66" charset="0"/>
            </a:endParaRPr>
          </a:p>
        </p:txBody>
      </p:sp>
      <p:pic>
        <p:nvPicPr>
          <p:cNvPr id="3074" name="Picture 2" descr="C:\Users\Илья\Desktop\IMG_1118.JPG"/>
          <p:cNvPicPr>
            <a:picLocks noChangeAspect="1" noChangeArrowheads="1"/>
          </p:cNvPicPr>
          <p:nvPr/>
        </p:nvPicPr>
        <p:blipFill>
          <a:blip r:embed="rId2" cstate="print"/>
          <a:srcRect/>
          <a:stretch>
            <a:fillRect/>
          </a:stretch>
        </p:blipFill>
        <p:spPr bwMode="auto">
          <a:xfrm>
            <a:off x="467544" y="260648"/>
            <a:ext cx="4883211" cy="4176464"/>
          </a:xfrm>
          <a:prstGeom prst="rect">
            <a:avLst/>
          </a:prstGeom>
          <a:noFill/>
        </p:spPr>
      </p:pic>
      <p:sp>
        <p:nvSpPr>
          <p:cNvPr id="6" name="Прямоугольник 5"/>
          <p:cNvSpPr/>
          <p:nvPr/>
        </p:nvSpPr>
        <p:spPr>
          <a:xfrm>
            <a:off x="467544" y="4437113"/>
            <a:ext cx="4572000" cy="2185214"/>
          </a:xfrm>
          <a:prstGeom prst="rect">
            <a:avLst/>
          </a:prstGeom>
        </p:spPr>
        <p:txBody>
          <a:bodyPr wrap="square">
            <a:spAutoFit/>
          </a:bodyPr>
          <a:lstStyle/>
          <a:p>
            <a:pPr algn="ctr"/>
            <a:r>
              <a:rPr lang="ru-RU" sz="1400" baseline="-25000" dirty="0" smtClean="0">
                <a:latin typeface="Comic Sans MS" pitchFamily="66" charset="0"/>
              </a:rPr>
              <a:t>Рис.1 </a:t>
            </a:r>
            <a:r>
              <a:rPr lang="ru-RU" sz="1400" baseline="-25000" dirty="0">
                <a:latin typeface="Comic Sans MS" pitchFamily="66" charset="0"/>
              </a:rPr>
              <a:t>Взгляд с высоты птичьего полета на то, как кредитно-денежная политика влияет на объем производства и инфляцию</a:t>
            </a:r>
            <a:endParaRPr lang="ru-RU" sz="1400" baseline="-25000" dirty="0" smtClean="0">
              <a:latin typeface="Comic Sans MS" pitchFamily="66" charset="0"/>
            </a:endParaRPr>
          </a:p>
          <a:p>
            <a:pPr algn="ctr"/>
            <a:endParaRPr lang="en-US" sz="1400" baseline="-25000" dirty="0" smtClean="0">
              <a:latin typeface="Comic Sans MS" pitchFamily="66" charset="0"/>
            </a:endParaRPr>
          </a:p>
          <a:p>
            <a:pPr algn="just">
              <a:buFont typeface="Wingdings" pitchFamily="2" charset="2"/>
              <a:buChar char="Ø"/>
            </a:pPr>
            <a:r>
              <a:rPr lang="ru-RU" sz="1400" baseline="-25000" dirty="0" smtClean="0">
                <a:latin typeface="Comic Sans MS" pitchFamily="66" charset="0"/>
              </a:rPr>
              <a:t>На </a:t>
            </a:r>
            <a:r>
              <a:rPr lang="ru-RU" sz="1400" baseline="-25000" dirty="0">
                <a:latin typeface="Comic Sans MS" pitchFamily="66" charset="0"/>
              </a:rPr>
              <a:t>этом рисунке графически показаны мероприятия, которые осуществляются ФРС для воздействия на экономическую активность. Цифра (1) обозначает изменение нормы обязательных резервов, которое приводит к (2) изменению М; оно в свою очередь вызывает (3) изменение процентных ставок и условий кредитования. В (4) происходит изменение </a:t>
            </a:r>
            <a:r>
              <a:rPr lang="en-US" sz="1400" i="1" baseline="-25000" dirty="0" err="1">
                <a:latin typeface="Comic Sans MS" pitchFamily="66" charset="0"/>
              </a:rPr>
              <a:t>ADb</a:t>
            </a:r>
            <a:r>
              <a:rPr lang="en-US" sz="1400" i="1" baseline="-25000" dirty="0">
                <a:latin typeface="Comic Sans MS" pitchFamily="66" charset="0"/>
              </a:rPr>
              <a:t> </a:t>
            </a:r>
            <a:r>
              <a:rPr lang="ru-RU" sz="1400" i="1" baseline="-25000" dirty="0">
                <a:latin typeface="Comic Sans MS" pitchFamily="66" charset="0"/>
              </a:rPr>
              <a:t>ответ на изменения объемов инвестиций и других расходов, чувствительных к ставке процента. В (5) следуют изменения объема производства (выпуска), занятости и инфляции.</a:t>
            </a:r>
            <a:endParaRPr lang="ru-RU" sz="1400" i="1" dirty="0">
              <a:latin typeface="Comic Sans MS" pitchFamily="66" charset="0"/>
            </a:endParaRPr>
          </a:p>
          <a:p>
            <a:pPr algn="just"/>
            <a:r>
              <a:rPr lang="ru-RU" sz="1400" baseline="-25000" dirty="0">
                <a:latin typeface="Comic Sans MS" pitchFamily="66" charset="0"/>
              </a:rPr>
              <a:t>Помните, что фискальная политика также оказывает влияние на совокупный спрос.</a:t>
            </a:r>
            <a:endParaRPr lang="ru-RU" sz="1400" dirty="0">
              <a:latin typeface="Comic Sans MS" pitchFamily="66"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611560" y="2780928"/>
            <a:ext cx="4536504" cy="3960440"/>
          </a:xfrm>
        </p:spPr>
        <p:txBody>
          <a:bodyPr>
            <a:normAutofit/>
          </a:bodyPr>
          <a:lstStyle/>
          <a:p>
            <a:pPr>
              <a:buFont typeface="Wingdings" pitchFamily="2" charset="2"/>
              <a:buChar char="Ø"/>
            </a:pPr>
            <a:r>
              <a:rPr lang="ru-RU" baseline="-25000" dirty="0" smtClean="0">
                <a:latin typeface="Comic Sans MS" pitchFamily="66" charset="0"/>
              </a:rPr>
              <a:t>Вот такими “окольными путями” кредитно-денежная политика, достигнув промежуточных целей типа изменения денежной массы и процентных ставок, “добивается” осуществления конечных целей.</a:t>
            </a:r>
            <a:endParaRPr lang="ru-RU" dirty="0">
              <a:latin typeface="Comic Sans MS" pitchFamily="66" charset="0"/>
            </a:endParaRPr>
          </a:p>
        </p:txBody>
      </p:sp>
      <p:pic>
        <p:nvPicPr>
          <p:cNvPr id="5" name="Рисунок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292080" y="2852936"/>
            <a:ext cx="3196952" cy="3442052"/>
          </a:xfrm>
          <a:prstGeom prst="rect">
            <a:avLst/>
          </a:prstGeom>
        </p:spPr>
      </p:pic>
      <p:sp>
        <p:nvSpPr>
          <p:cNvPr id="7" name="Содержимое 3"/>
          <p:cNvSpPr txBox="1">
            <a:spLocks/>
          </p:cNvSpPr>
          <p:nvPr/>
        </p:nvSpPr>
        <p:spPr>
          <a:xfrm>
            <a:off x="611560" y="548680"/>
            <a:ext cx="8375848" cy="2592288"/>
          </a:xfrm>
          <a:prstGeom prst="rect">
            <a:avLst/>
          </a:prstGeom>
        </p:spPr>
        <p:txBody>
          <a:bodyPr vert="horz">
            <a:normAutofit/>
          </a:bodyPr>
          <a:lstStyle/>
          <a:p>
            <a:pPr marL="411480" marR="0" lvl="0" indent="-342900" algn="l" defTabSz="914400" rtl="0" eaLnBrk="1" fontAlgn="auto" latinLnBrk="0" hangingPunct="1">
              <a:lnSpc>
                <a:spcPct val="100000"/>
              </a:lnSpc>
              <a:spcBef>
                <a:spcPts val="700"/>
              </a:spcBef>
              <a:spcAft>
                <a:spcPts val="0"/>
              </a:spcAft>
              <a:buClr>
                <a:schemeClr val="tx2"/>
              </a:buClr>
              <a:buSzPct val="95000"/>
              <a:buFont typeface="Wingdings" pitchFamily="2" charset="2"/>
              <a:buChar char="Ø"/>
              <a:tabLst/>
              <a:defRPr/>
            </a:pPr>
            <a:r>
              <a:rPr kumimoji="0" lang="ru-RU" sz="3200" b="0" i="0" u="none" strike="noStrike" kern="1200" cap="none" spc="0" normalizeH="0" baseline="-25000" noProof="0" dirty="0" smtClean="0">
                <a:ln>
                  <a:noFill/>
                </a:ln>
                <a:solidFill>
                  <a:schemeClr val="tx1"/>
                </a:solidFill>
                <a:effectLst/>
                <a:uLnTx/>
                <a:uFillTx/>
                <a:latin typeface="Comic Sans MS" pitchFamily="66" charset="0"/>
                <a:ea typeface="+mn-ea"/>
                <a:cs typeface="+mn-cs"/>
              </a:rPr>
              <a:t>Итак, что же произошло? Увеличение предложения денег от </a:t>
            </a:r>
            <a:r>
              <a:rPr kumimoji="0" lang="en-US" sz="3200" b="0" i="1" u="none" strike="noStrike" kern="1200" cap="none" spc="0" normalizeH="0" baseline="-25000" noProof="0" dirty="0" smtClean="0">
                <a:ln>
                  <a:noFill/>
                </a:ln>
                <a:solidFill>
                  <a:schemeClr val="tx1"/>
                </a:solidFill>
                <a:effectLst/>
                <a:uLnTx/>
                <a:uFillTx/>
                <a:latin typeface="Comic Sans MS" pitchFamily="66" charset="0"/>
                <a:ea typeface="+mn-ea"/>
                <a:cs typeface="+mn-cs"/>
              </a:rPr>
              <a:t>S</a:t>
            </a:r>
            <a:r>
              <a:rPr kumimoji="0" lang="en-US" sz="2000" b="0" i="1" u="none" strike="noStrike" kern="1200" cap="none" spc="0" normalizeH="0" baseline="-50000" noProof="0" dirty="0" smtClean="0">
                <a:ln>
                  <a:noFill/>
                </a:ln>
                <a:solidFill>
                  <a:schemeClr val="tx1"/>
                </a:solidFill>
                <a:effectLst/>
                <a:uLnTx/>
                <a:uFillTx/>
                <a:latin typeface="Comic Sans MS" pitchFamily="66" charset="0"/>
                <a:ea typeface="+mn-ea"/>
                <a:cs typeface="+mn-cs"/>
              </a:rPr>
              <a:t>A</a:t>
            </a:r>
            <a:r>
              <a:rPr kumimoji="0" lang="en-US" sz="3200" b="0" i="1" u="none" strike="noStrike" kern="1200" cap="none" spc="0" normalizeH="0" baseline="-25000" noProof="0" dirty="0" smtClean="0">
                <a:ln>
                  <a:noFill/>
                </a:ln>
                <a:solidFill>
                  <a:schemeClr val="tx1"/>
                </a:solidFill>
                <a:effectLst/>
                <a:uLnTx/>
                <a:uFillTx/>
                <a:latin typeface="Comic Sans MS" pitchFamily="66" charset="0"/>
                <a:ea typeface="+mn-ea"/>
                <a:cs typeface="+mn-cs"/>
              </a:rPr>
              <a:t> </a:t>
            </a:r>
            <a:r>
              <a:rPr kumimoji="0" lang="ru-RU" sz="3200" b="0" i="1" u="none" strike="noStrike" kern="1200" cap="none" spc="0" normalizeH="0" baseline="-25000" noProof="0" dirty="0" smtClean="0">
                <a:ln>
                  <a:noFill/>
                </a:ln>
                <a:solidFill>
                  <a:schemeClr val="tx1"/>
                </a:solidFill>
                <a:effectLst/>
                <a:uLnTx/>
                <a:uFillTx/>
                <a:latin typeface="Comic Sans MS" pitchFamily="66" charset="0"/>
                <a:ea typeface="+mn-ea"/>
                <a:cs typeface="+mn-cs"/>
              </a:rPr>
              <a:t>до </a:t>
            </a:r>
            <a:r>
              <a:rPr kumimoji="0" lang="en-US" sz="3200" b="0" i="1" u="none" strike="noStrike" kern="1200" cap="none" spc="0" normalizeH="0" baseline="-25000" noProof="0" dirty="0" smtClean="0">
                <a:ln>
                  <a:noFill/>
                </a:ln>
                <a:solidFill>
                  <a:schemeClr val="tx1"/>
                </a:solidFill>
                <a:effectLst/>
                <a:uLnTx/>
                <a:uFillTx/>
                <a:latin typeface="Comic Sans MS" pitchFamily="66" charset="0"/>
                <a:ea typeface="+mn-ea"/>
                <a:cs typeface="+mn-cs"/>
              </a:rPr>
              <a:t>S</a:t>
            </a:r>
            <a:r>
              <a:rPr kumimoji="0" lang="en-US" sz="2000" b="0" i="1" u="none" strike="noStrike" kern="1200" cap="none" spc="0" normalizeH="0" baseline="-50000" noProof="0" dirty="0" smtClean="0">
                <a:ln>
                  <a:noFill/>
                </a:ln>
                <a:solidFill>
                  <a:schemeClr val="tx1"/>
                </a:solidFill>
                <a:effectLst/>
                <a:uLnTx/>
                <a:uFillTx/>
                <a:latin typeface="Comic Sans MS" pitchFamily="66" charset="0"/>
                <a:ea typeface="+mn-ea"/>
                <a:cs typeface="+mn-cs"/>
              </a:rPr>
              <a:t>B</a:t>
            </a:r>
            <a:r>
              <a:rPr kumimoji="0" lang="en-US" sz="3200" b="0" i="1" u="none" strike="noStrike" kern="1200" cap="none" spc="0" normalizeH="0" baseline="-25000" noProof="0" dirty="0" smtClean="0">
                <a:ln>
                  <a:noFill/>
                </a:ln>
                <a:solidFill>
                  <a:schemeClr val="tx1"/>
                </a:solidFill>
                <a:effectLst/>
                <a:uLnTx/>
                <a:uFillTx/>
                <a:latin typeface="Comic Sans MS" pitchFamily="66" charset="0"/>
                <a:ea typeface="+mn-ea"/>
                <a:cs typeface="+mn-cs"/>
              </a:rPr>
              <a:t> </a:t>
            </a:r>
            <a:r>
              <a:rPr kumimoji="0" lang="ru-RU" sz="3200" b="0" i="1" u="none" strike="noStrike" kern="1200" cap="none" spc="0" normalizeH="0" baseline="-25000" noProof="0" dirty="0" smtClean="0">
                <a:ln>
                  <a:noFill/>
                </a:ln>
                <a:solidFill>
                  <a:schemeClr val="tx1"/>
                </a:solidFill>
                <a:effectLst/>
                <a:uLnTx/>
                <a:uFillTx/>
                <a:latin typeface="Comic Sans MS" pitchFamily="66" charset="0"/>
                <a:ea typeface="+mn-ea"/>
                <a:cs typeface="+mn-cs"/>
              </a:rPr>
              <a:t>уменьшило ставку процента от А до В; это послужило причиной роста уровня инвестиций от А</a:t>
            </a:r>
            <a:r>
              <a:rPr kumimoji="0" lang="en-US" sz="3200" b="0" i="1" u="none" strike="noStrike" kern="1200" cap="none" spc="0" normalizeH="0" baseline="-25000" noProof="0" dirty="0" smtClean="0">
                <a:ln>
                  <a:noFill/>
                </a:ln>
                <a:solidFill>
                  <a:schemeClr val="tx1"/>
                </a:solidFill>
                <a:effectLst/>
                <a:uLnTx/>
                <a:uFillTx/>
                <a:latin typeface="Comic Sans MS" pitchFamily="66" charset="0"/>
                <a:ea typeface="+mn-ea"/>
                <a:cs typeface="+mn-cs"/>
              </a:rPr>
              <a:t>’</a:t>
            </a:r>
            <a:r>
              <a:rPr kumimoji="0" lang="ru-RU" sz="3200" b="0" i="1" u="none" strike="noStrike" kern="1200" cap="none" spc="0" normalizeH="0" baseline="-25000" noProof="0" dirty="0" smtClean="0">
                <a:ln>
                  <a:noFill/>
                </a:ln>
                <a:solidFill>
                  <a:schemeClr val="tx1"/>
                </a:solidFill>
                <a:effectLst/>
                <a:uLnTx/>
                <a:uFillTx/>
                <a:latin typeface="Comic Sans MS" pitchFamily="66" charset="0"/>
                <a:ea typeface="+mn-ea"/>
                <a:cs typeface="+mn-cs"/>
              </a:rPr>
              <a:t> до В</a:t>
            </a:r>
            <a:r>
              <a:rPr kumimoji="0" lang="en-US" sz="3200" b="0" i="1" u="none" strike="noStrike" kern="1200" cap="none" spc="0" normalizeH="0" baseline="-25000" noProof="0" dirty="0" smtClean="0">
                <a:ln>
                  <a:noFill/>
                </a:ln>
                <a:solidFill>
                  <a:schemeClr val="tx1"/>
                </a:solidFill>
                <a:effectLst/>
                <a:uLnTx/>
                <a:uFillTx/>
                <a:latin typeface="Comic Sans MS" pitchFamily="66" charset="0"/>
                <a:ea typeface="+mn-ea"/>
                <a:cs typeface="+mn-cs"/>
              </a:rPr>
              <a:t>’;</a:t>
            </a:r>
            <a:r>
              <a:rPr kumimoji="0" lang="ru-RU" sz="3200" b="0" i="1" u="none" strike="noStrike" kern="1200" cap="none" spc="0" normalizeH="0" baseline="-25000" noProof="0" dirty="0" smtClean="0">
                <a:ln>
                  <a:noFill/>
                </a:ln>
                <a:solidFill>
                  <a:schemeClr val="tx1"/>
                </a:solidFill>
                <a:effectLst/>
                <a:uLnTx/>
                <a:uFillTx/>
                <a:latin typeface="Comic Sans MS" pitchFamily="66" charset="0"/>
                <a:ea typeface="+mn-ea"/>
                <a:cs typeface="+mn-cs"/>
              </a:rPr>
              <a:t> и это, в свою очередь, вызвало под влиянием механизма мультипликатора расширение объема ВВП от </a:t>
            </a:r>
            <a:r>
              <a:rPr kumimoji="0" lang="ru-RU" sz="3200" b="1" i="1" u="none" strike="noStrike" kern="1200" cap="none" spc="0" normalizeH="0" baseline="-25000" noProof="0" dirty="0" smtClean="0">
                <a:ln>
                  <a:noFill/>
                </a:ln>
                <a:solidFill>
                  <a:schemeClr val="tx1"/>
                </a:solidFill>
                <a:effectLst/>
                <a:uLnTx/>
                <a:uFillTx/>
                <a:latin typeface="Comic Sans MS" pitchFamily="66" charset="0"/>
                <a:ea typeface="+mn-ea"/>
                <a:cs typeface="+mn-cs"/>
              </a:rPr>
              <a:t>А”до В”.</a:t>
            </a:r>
            <a:endParaRPr kumimoji="0" lang="ru-RU" sz="3200" b="1" i="1"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467544" y="188640"/>
            <a:ext cx="8447856" cy="5818460"/>
          </a:xfrm>
        </p:spPr>
        <p:txBody>
          <a:bodyPr>
            <a:normAutofit/>
          </a:bodyPr>
          <a:lstStyle/>
          <a:p>
            <a:pPr>
              <a:buNone/>
            </a:pPr>
            <a:r>
              <a:rPr lang="ru-RU" b="1" baseline="-25000" dirty="0" smtClean="0">
                <a:latin typeface="Comic Sans MS" pitchFamily="66" charset="0"/>
              </a:rPr>
              <a:t>Экономическая политика в период спада 1982 года. </a:t>
            </a:r>
            <a:endParaRPr lang="en-US" b="1" baseline="-25000" dirty="0" smtClean="0">
              <a:latin typeface="Comic Sans MS" pitchFamily="66" charset="0"/>
            </a:endParaRPr>
          </a:p>
          <a:p>
            <a:pPr>
              <a:buFont typeface="Wingdings" pitchFamily="2" charset="2"/>
              <a:buChar char="Ø"/>
            </a:pPr>
            <a:r>
              <a:rPr lang="ru-RU" sz="2200" baseline="-25000" dirty="0" smtClean="0">
                <a:latin typeface="Comic Sans MS" pitchFamily="66" charset="0"/>
              </a:rPr>
              <a:t>В </a:t>
            </a:r>
            <a:r>
              <a:rPr lang="ru-RU" sz="2200" baseline="-25000" dirty="0" smtClean="0">
                <a:latin typeface="Comic Sans MS" pitchFamily="66" charset="0"/>
              </a:rPr>
              <a:t>результате низкой безработицы и второго скачка цен на нефть темпы инфляции в 1979 году поднялись до 13%. Вслед за этим </a:t>
            </a:r>
            <a:r>
              <a:rPr lang="ru-RU" sz="2200" baseline="-25000" dirty="0" smtClean="0">
                <a:latin typeface="Comic Sans MS" pitchFamily="66" charset="0"/>
              </a:rPr>
              <a:t>Федеральная </a:t>
            </a:r>
            <a:r>
              <a:rPr lang="ru-RU" sz="2200" baseline="-25000" dirty="0" smtClean="0">
                <a:latin typeface="Comic Sans MS" pitchFamily="66" charset="0"/>
              </a:rPr>
              <a:t>резервная система предприняла в 1979 году так называемый “монетаристский эксперимент”, основная цель которого сводилась не к увеличению процентных ставок, а к росту резервов и регулированию денежной массы. Руководители ФРС надеялись, что четкая и решительная стратегия переориентации денежных агрегатов позволит справиться с непомерно высокими темпами инфляции.</a:t>
            </a:r>
            <a:endParaRPr lang="ru-RU" sz="2200" dirty="0" smtClean="0">
              <a:latin typeface="Comic Sans MS" pitchFamily="66" charset="0"/>
            </a:endParaRPr>
          </a:p>
          <a:p>
            <a:pPr>
              <a:buFont typeface="Wingdings" pitchFamily="2" charset="2"/>
              <a:buChar char="Ø"/>
            </a:pPr>
            <a:r>
              <a:rPr lang="ru-RU" sz="2200" baseline="-25000" dirty="0" smtClean="0">
                <a:latin typeface="Comic Sans MS" pitchFamily="66" charset="0"/>
              </a:rPr>
              <a:t>Акцент на переориентацию денежных агрегатов в 1979 году вызвал ряд весьма противоречивых последствий. Непосредственный результат заключался в резком снижении объема денежной массы и соответствующем ужесточении кредитно-денежной политики. Это привело к увеличению рыночных ставок процента до уровней, невиданных со времен Гражданской войны. По мере роста ставок процента резко сократились капиталовложения и другие расходы, чутко реагирующие на уровень ставок процента. Результатом </a:t>
            </a:r>
            <a:r>
              <a:rPr lang="ru-RU" sz="2200" baseline="-25000" dirty="0" smtClean="0">
                <a:latin typeface="Comic Sans MS" pitchFamily="66" charset="0"/>
              </a:rPr>
              <a:t>этого</a:t>
            </a:r>
            <a:r>
              <a:rPr lang="en-US" sz="2200" baseline="-25000" dirty="0" smtClean="0">
                <a:latin typeface="Comic Sans MS" pitchFamily="66" charset="0"/>
              </a:rPr>
              <a:t> </a:t>
            </a:r>
            <a:r>
              <a:rPr lang="ru-RU" sz="2200" baseline="-25000" dirty="0" smtClean="0">
                <a:latin typeface="Comic Sans MS" pitchFamily="66" charset="0"/>
              </a:rPr>
              <a:t>явился спад, самый глубокий после 30-х годов. Эта политика, безусловно, оказалась успешной с точки зрения сокращения инфляции, которая к 1982 году составила лишь 4%. По мере углубления спада руководители ФРС начали проявлять беспокойство, что их жесткая кредитно-денежная политика зашла слишком далеко. Уровень безработицы превысил 10%, и члены Конгресса стали выражать в связи с этим серьезную тревогу. Воспользуемся этим примером, чтобы увидеть, как ФРС проводит свою кредитно-денежную Политику, в частности, какие действия были предприняты, когда руководители ФРС решили ослабить действие своих денежных рычагов</a:t>
            </a:r>
            <a:r>
              <a:rPr lang="ru-RU" sz="2200" baseline="-25000" dirty="0" smtClean="0">
                <a:latin typeface="Comic Sans MS" pitchFamily="66" charset="0"/>
              </a:rPr>
              <a:t>.</a:t>
            </a:r>
            <a:endParaRPr lang="en-US" sz="2200" baseline="-25000" dirty="0" smtClean="0">
              <a:latin typeface="Comic Sans MS" pitchFamily="66" charset="0"/>
            </a:endParaRPr>
          </a:p>
          <a:p>
            <a:pPr>
              <a:buFont typeface="Wingdings" pitchFamily="2" charset="2"/>
              <a:buChar char="Ø"/>
            </a:pPr>
            <a:endParaRPr lang="ru-RU" sz="2200" dirty="0" smtClean="0">
              <a:latin typeface="Comic Sans MS" pitchFamily="66"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683568" y="188640"/>
            <a:ext cx="8303840" cy="5904656"/>
          </a:xfrm>
        </p:spPr>
        <p:txBody>
          <a:bodyPr>
            <a:normAutofit fontScale="55000" lnSpcReduction="20000"/>
          </a:bodyPr>
          <a:lstStyle/>
          <a:p>
            <a:pPr>
              <a:buFont typeface="Wingdings" pitchFamily="2" charset="2"/>
              <a:buChar char="Ø"/>
            </a:pPr>
            <a:r>
              <a:rPr lang="ru-RU" sz="3400" b="1" baseline="-25000" dirty="0" smtClean="0">
                <a:latin typeface="Comic Sans MS" pitchFamily="66" charset="0"/>
              </a:rPr>
              <a:t>Начнем с директивы, появившейся в августе 1982 года. В середине глубочайшего за весь послевоенный период экономического спада Федеральный Комитет по операциям на открытом рынке (ФКООР) начинает с анализа состояния экономики</a:t>
            </a:r>
            <a:r>
              <a:rPr lang="ru-RU" sz="3400" b="1" baseline="-25000" dirty="0" smtClean="0">
                <a:latin typeface="Comic Sans MS" pitchFamily="66" charset="0"/>
              </a:rPr>
              <a:t>.</a:t>
            </a:r>
            <a:endParaRPr lang="en-US" b="1" baseline="-25000" dirty="0" smtClean="0">
              <a:latin typeface="Comic Sans MS" pitchFamily="66" charset="0"/>
            </a:endParaRPr>
          </a:p>
          <a:p>
            <a:r>
              <a:rPr lang="ru-RU" i="1" baseline="-25000" dirty="0" smtClean="0">
                <a:latin typeface="Comic Sans MS" pitchFamily="66" charset="0"/>
              </a:rPr>
              <a:t>Информация, с которой были ознакомлены участники совещания, предполагает лишь незначительное дальнейшее увеличение реального ВВП в текущем квартале, следующее за относительно небольшим ростом во втором квартале, в то время как цены в среднем продолжают повышаться медленнее, чем в 1981 году.</a:t>
            </a:r>
            <a:endParaRPr lang="ru-RU" i="1" dirty="0" smtClean="0">
              <a:latin typeface="Comic Sans MS" pitchFamily="66" charset="0"/>
            </a:endParaRPr>
          </a:p>
          <a:p>
            <a:pPr>
              <a:buFont typeface="Wingdings" pitchFamily="2" charset="2"/>
              <a:buChar char="Ø"/>
            </a:pPr>
            <a:r>
              <a:rPr lang="ru-RU" sz="3400" b="1" baseline="-25000" dirty="0" smtClean="0">
                <a:latin typeface="Comic Sans MS" pitchFamily="66" charset="0"/>
              </a:rPr>
              <a:t>Какие </a:t>
            </a:r>
            <a:r>
              <a:rPr lang="ru-RU" sz="3400" b="1" baseline="-25000" dirty="0" smtClean="0">
                <a:latin typeface="Comic Sans MS" pitchFamily="66" charset="0"/>
              </a:rPr>
              <a:t>цели установила ФРС для своей кредитно-денежной политики? Было заявлено следующее</a:t>
            </a:r>
            <a:r>
              <a:rPr lang="ru-RU" sz="3400" b="1" baseline="-25000" dirty="0" smtClean="0">
                <a:latin typeface="Comic Sans MS" pitchFamily="66" charset="0"/>
              </a:rPr>
              <a:t>.</a:t>
            </a:r>
            <a:endParaRPr lang="en-US" b="1" baseline="-25000" dirty="0" smtClean="0">
              <a:latin typeface="Comic Sans MS" pitchFamily="66" charset="0"/>
            </a:endParaRPr>
          </a:p>
          <a:p>
            <a:r>
              <a:rPr lang="ru-RU" i="1" baseline="-25000" dirty="0" smtClean="0">
                <a:latin typeface="Comic Sans MS" pitchFamily="66" charset="0"/>
              </a:rPr>
              <a:t>Комитет </a:t>
            </a:r>
            <a:r>
              <a:rPr lang="ru-RU" i="1" baseline="-25000" dirty="0" smtClean="0">
                <a:latin typeface="Comic Sans MS" pitchFamily="66" charset="0"/>
              </a:rPr>
              <a:t>ФРС по операциям на открытом рынке стремится обеспечить создание таких монетарных и финансовых условий, которые помогут сократить инфляцию, стимулируют возобновление роста объемов производства на устойчивой основе и будут способствовать развитию эффективной модели проведения международных финансовых операций.</a:t>
            </a:r>
            <a:endParaRPr lang="ru-RU" i="1" dirty="0" smtClean="0">
              <a:latin typeface="Comic Sans MS" pitchFamily="66" charset="0"/>
            </a:endParaRPr>
          </a:p>
          <a:p>
            <a:pPr>
              <a:buFont typeface="Wingdings" pitchFamily="2" charset="2"/>
              <a:buChar char="Ø"/>
            </a:pPr>
            <a:r>
              <a:rPr lang="ru-RU" sz="3400" b="1" baseline="-25000" dirty="0" smtClean="0">
                <a:latin typeface="Comic Sans MS" pitchFamily="66" charset="0"/>
              </a:rPr>
              <a:t>Затем, в августе 1982 года, ФКООР выдает следующую рабочую директиву Нью-Йоркскому Федеральному резервному банку.</a:t>
            </a:r>
            <a:endParaRPr lang="ru-RU" sz="3400" b="1" dirty="0" smtClean="0">
              <a:latin typeface="Comic Sans MS" pitchFamily="66" charset="0"/>
            </a:endParaRPr>
          </a:p>
          <a:p>
            <a:r>
              <a:rPr lang="ru-RU" i="1" baseline="-25000" dirty="0" smtClean="0">
                <a:latin typeface="Comic Sans MS" pitchFamily="66" charset="0"/>
              </a:rPr>
              <a:t>В краткосрочном плане Комитет продолжает попытки определить такое поведение совокупных резервов, которое было бы совместимо с ростом М1 и М2 с июня по сентябрь [1982 г.] со скоростью примерно 5% и 9% в год соответственно.</a:t>
            </a:r>
            <a:endParaRPr lang="ru-RU" i="1" dirty="0" smtClean="0">
              <a:latin typeface="Comic Sans MS" pitchFamily="66" charset="0"/>
            </a:endParaRPr>
          </a:p>
          <a:p>
            <a:pPr>
              <a:buFont typeface="Wingdings" pitchFamily="2" charset="2"/>
              <a:buChar char="Ø"/>
            </a:pPr>
            <a:r>
              <a:rPr lang="ru-RU" b="1" baseline="-25000" dirty="0" smtClean="0">
                <a:latin typeface="Comic Sans MS" pitchFamily="66" charset="0"/>
              </a:rPr>
              <a:t>Как </a:t>
            </a:r>
            <a:r>
              <a:rPr lang="ru-RU" b="1" baseline="-25000" dirty="0" smtClean="0">
                <a:latin typeface="Comic Sans MS" pitchFamily="66" charset="0"/>
              </a:rPr>
              <a:t>следует интерпретировать эти слова? Они говорят о том, </a:t>
            </a:r>
            <a:r>
              <a:rPr lang="ru-RU" b="1" baseline="-25000" dirty="0" smtClean="0">
                <a:latin typeface="Comic Sans MS" pitchFamily="66" charset="0"/>
              </a:rPr>
              <a:t>что </a:t>
            </a:r>
            <a:r>
              <a:rPr lang="ru-RU" b="1" baseline="-25000" dirty="0" smtClean="0">
                <a:latin typeface="Comic Sans MS" pitchFamily="66" charset="0"/>
              </a:rPr>
              <a:t>в результате резкого спада 1982 года руководители ФРС пришли к заключению, что их кредитно-денежная политика </a:t>
            </a:r>
            <a:r>
              <a:rPr lang="ru-RU" b="1" baseline="-25000" dirty="0" smtClean="0">
                <a:latin typeface="Comic Sans MS" pitchFamily="66" charset="0"/>
              </a:rPr>
              <a:t> стала </a:t>
            </a:r>
            <a:r>
              <a:rPr lang="ru-RU" b="1" baseline="-25000" dirty="0" smtClean="0">
                <a:latin typeface="Comic Sans MS" pitchFamily="66" charset="0"/>
              </a:rPr>
              <a:t>чрезмерно жесткой. Кроме того, определения денежных агрегатов стали в это время чрезвычайно запутанными из-за включения в </a:t>
            </a:r>
            <a:r>
              <a:rPr lang="ru-RU" b="1" i="1" baseline="-25000" dirty="0" smtClean="0">
                <a:latin typeface="Comic Sans MS" pitchFamily="66" charset="0"/>
              </a:rPr>
              <a:t>М</a:t>
            </a:r>
            <a:r>
              <a:rPr lang="ru-RU" sz="2200" b="1" i="1" baseline="-50000" dirty="0" smtClean="0">
                <a:latin typeface="Comic Sans MS" pitchFamily="66" charset="0"/>
              </a:rPr>
              <a:t>1</a:t>
            </a:r>
            <a:r>
              <a:rPr lang="ru-RU" b="1" i="1" baseline="-25000" dirty="0" smtClean="0">
                <a:latin typeface="Comic Sans MS" pitchFamily="66" charset="0"/>
              </a:rPr>
              <a:t> и</a:t>
            </a:r>
            <a:r>
              <a:rPr lang="ru-RU" b="1" i="1" dirty="0" smtClean="0">
                <a:latin typeface="Comic Sans MS" pitchFamily="66" charset="0"/>
              </a:rPr>
              <a:t> </a:t>
            </a:r>
            <a:r>
              <a:rPr lang="ru-RU" b="1" i="1" baseline="-25000" dirty="0" smtClean="0">
                <a:latin typeface="Comic Sans MS" pitchFamily="66" charset="0"/>
              </a:rPr>
              <a:t>М</a:t>
            </a:r>
            <a:r>
              <a:rPr lang="ru-RU" sz="2200" b="1" i="1" baseline="-50000" dirty="0" smtClean="0">
                <a:latin typeface="Comic Sans MS" pitchFamily="66" charset="0"/>
              </a:rPr>
              <a:t>2</a:t>
            </a:r>
            <a:r>
              <a:rPr lang="ru-RU" b="1" i="1" baseline="-25000" dirty="0" smtClean="0">
                <a:latin typeface="Comic Sans MS" pitchFamily="66" charset="0"/>
              </a:rPr>
              <a:t> </a:t>
            </a:r>
            <a:r>
              <a:rPr lang="ru-RU" b="1" i="1" baseline="-25000" dirty="0" smtClean="0">
                <a:latin typeface="Comic Sans MS" pitchFamily="66" charset="0"/>
              </a:rPr>
              <a:t>ряда новых активов (например, пенковых счетов, приносящих процентный доход). Неопределенность относительно сути этих М означала, что </a:t>
            </a:r>
            <a:r>
              <a:rPr lang="ru-RU" b="1" i="1" baseline="-25000" dirty="0" smtClean="0">
                <a:latin typeface="Comic Sans MS" pitchFamily="66" charset="0"/>
              </a:rPr>
              <a:t>базирование </a:t>
            </a:r>
            <a:r>
              <a:rPr lang="ru-RU" b="1" i="1" baseline="-25000" dirty="0" smtClean="0">
                <a:latin typeface="Comic Sans MS" pitchFamily="66" charset="0"/>
              </a:rPr>
              <a:t>политики только на изменениях М не оправдало себя. </a:t>
            </a:r>
            <a:r>
              <a:rPr lang="ru-RU" b="1" i="1" baseline="-25000" dirty="0" smtClean="0">
                <a:latin typeface="Comic Sans MS" pitchFamily="66" charset="0"/>
              </a:rPr>
              <a:t>В </a:t>
            </a:r>
            <a:r>
              <a:rPr lang="ru-RU" b="1" i="1" baseline="-25000" dirty="0" smtClean="0">
                <a:latin typeface="Comic Sans MS" pitchFamily="66" charset="0"/>
              </a:rPr>
              <a:t>результате осенью 1982 года ФРС отказалась от своей </a:t>
            </a:r>
            <a:r>
              <a:rPr lang="ru-RU" b="1" i="1" baseline="-25000" dirty="0" smtClean="0">
                <a:latin typeface="Comic Sans MS" pitchFamily="66" charset="0"/>
              </a:rPr>
              <a:t>жесткой </a:t>
            </a:r>
            <a:r>
              <a:rPr lang="ru-RU" b="1" i="1" baseline="-25000" dirty="0" smtClean="0">
                <a:latin typeface="Comic Sans MS" pitchFamily="66" charset="0"/>
              </a:rPr>
              <a:t>кредитно-денежной политики. Процентные ставки 1 резко упали, причем ставка по трехмесячным казначейским [векселям упала с 15% в середине 1981 года до 8% в конце 1982 года. Как результат, реальные расходы на жилищное </a:t>
            </a:r>
            <a:r>
              <a:rPr lang="ru-RU" b="1" i="1" baseline="-25000" dirty="0" smtClean="0">
                <a:latin typeface="Comic Sans MS" pitchFamily="66" charset="0"/>
              </a:rPr>
              <a:t>строительство </a:t>
            </a:r>
            <a:r>
              <a:rPr lang="ru-RU" b="1" i="1" baseline="-25000" dirty="0" smtClean="0">
                <a:latin typeface="Comic Sans MS" pitchFamily="66" charset="0"/>
              </a:rPr>
              <a:t>с 1982 по 1984 год почти удвоились. В </a:t>
            </a:r>
            <a:r>
              <a:rPr lang="ru-RU" b="1" i="1" baseline="-25000" dirty="0" smtClean="0">
                <a:latin typeface="Comic Sans MS" pitchFamily="66" charset="0"/>
              </a:rPr>
              <a:t>1983 </a:t>
            </a:r>
            <a:r>
              <a:rPr lang="ru-RU" b="1" i="1" baseline="-25000" dirty="0" smtClean="0">
                <a:latin typeface="Comic Sans MS" pitchFamily="66" charset="0"/>
              </a:rPr>
              <a:t>году началось быстрое “выздоровление" </a:t>
            </a:r>
            <a:r>
              <a:rPr lang="ru-RU" b="1" i="1" baseline="-25000" dirty="0" smtClean="0">
                <a:latin typeface="Comic Sans MS" pitchFamily="66" charset="0"/>
              </a:rPr>
              <a:t>экономики.</a:t>
            </a:r>
            <a:r>
              <a:rPr lang="ru-RU" b="1" i="1" dirty="0" smtClean="0">
                <a:latin typeface="Comic Sans MS" pitchFamily="66" charset="0"/>
              </a:rPr>
              <a:t> </a:t>
            </a:r>
            <a:r>
              <a:rPr lang="ru-RU" b="1" baseline="-25000" dirty="0" smtClean="0">
                <a:latin typeface="Comic Sans MS" pitchFamily="66" charset="0"/>
              </a:rPr>
              <a:t>К </a:t>
            </a:r>
            <a:r>
              <a:rPr lang="ru-RU" b="1" baseline="-25000" dirty="0" smtClean="0">
                <a:latin typeface="Comic Sans MS" pitchFamily="66" charset="0"/>
              </a:rPr>
              <a:t>Кредитно-денежная политика этого периода была чрезвычайно противоречивой. Тем не менее, оглядываясь назад, I многие экономисты полагают, что эта политика оказалась </a:t>
            </a:r>
            <a:r>
              <a:rPr lang="ru-RU" b="1" baseline="-25000" dirty="0" smtClean="0">
                <a:latin typeface="Comic Sans MS" pitchFamily="66" charset="0"/>
              </a:rPr>
              <a:t>хорошей </a:t>
            </a:r>
            <a:r>
              <a:rPr lang="ru-RU" b="1" baseline="-25000" dirty="0" smtClean="0">
                <a:latin typeface="Comic Sans MS" pitchFamily="66" charset="0"/>
              </a:rPr>
              <a:t>“инвестицией в стабильные цены”.</a:t>
            </a:r>
            <a:endParaRPr lang="ru-RU" b="1" dirty="0">
              <a:latin typeface="Comic Sans MS" pitchFamily="66" charset="0"/>
            </a:endParaRPr>
          </a:p>
        </p:txBody>
      </p:sp>
      <p:sp>
        <p:nvSpPr>
          <p:cNvPr id="5" name="Прямоугольник 4"/>
          <p:cNvSpPr/>
          <p:nvPr/>
        </p:nvSpPr>
        <p:spPr>
          <a:xfrm>
            <a:off x="899592" y="6093296"/>
            <a:ext cx="8136904" cy="502702"/>
          </a:xfrm>
          <a:prstGeom prst="rect">
            <a:avLst/>
          </a:prstGeom>
        </p:spPr>
        <p:txBody>
          <a:bodyPr wrap="square">
            <a:spAutoFit/>
          </a:bodyPr>
          <a:lstStyle/>
          <a:p>
            <a:pPr>
              <a:buFont typeface="Wingdings" pitchFamily="2" charset="2"/>
              <a:buChar char="v"/>
            </a:pPr>
            <a:r>
              <a:rPr lang="ru-RU" sz="1600" baseline="-25000" dirty="0" smtClean="0">
                <a:latin typeface="Comic Sans MS" pitchFamily="66" charset="0"/>
              </a:rPr>
              <a:t>Приведенные здесь цитаты из ФКООР были позаимствованы из </a:t>
            </a:r>
            <a:r>
              <a:rPr lang="en-US" sz="1600" baseline="-25000" dirty="0" smtClean="0">
                <a:latin typeface="Comic Sans MS" pitchFamily="66" charset="0"/>
              </a:rPr>
              <a:t>Federal Reserve Bulletin, </a:t>
            </a:r>
            <a:r>
              <a:rPr lang="ru-RU" sz="1600" baseline="-25000" dirty="0" smtClean="0">
                <a:latin typeface="Comic Sans MS" pitchFamily="66" charset="0"/>
              </a:rPr>
              <a:t>который содержит ежемесячные отчеты о деятельности Федеральной резервной системы и другую важную финансовую информацию.</a:t>
            </a:r>
            <a:endParaRPr lang="ru-RU" sz="1600" dirty="0">
              <a:latin typeface="Comic Sans MS" pitchFamily="66"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539552" y="260648"/>
            <a:ext cx="8375848" cy="3456384"/>
          </a:xfrm>
        </p:spPr>
        <p:txBody>
          <a:bodyPr>
            <a:normAutofit fontScale="62500" lnSpcReduction="20000"/>
          </a:bodyPr>
          <a:lstStyle/>
          <a:p>
            <a:pPr algn="ctr">
              <a:buNone/>
            </a:pPr>
            <a:r>
              <a:rPr lang="ru-RU" sz="4500" b="1" baseline="-25000" dirty="0" smtClean="0">
                <a:latin typeface="Comic Sans MS" pitchFamily="66" charset="0"/>
              </a:rPr>
              <a:t>Кредитно-денежная политика в открытой экономике</a:t>
            </a:r>
          </a:p>
          <a:p>
            <a:pPr algn="ctr">
              <a:buNone/>
            </a:pPr>
            <a:endParaRPr lang="ru-RU" b="1" baseline="-25000" dirty="0" smtClean="0">
              <a:latin typeface="Comic Sans MS" pitchFamily="66" charset="0"/>
            </a:endParaRPr>
          </a:p>
          <a:p>
            <a:pPr>
              <a:buFont typeface="Wingdings" pitchFamily="2" charset="2"/>
              <a:buChar char="Ø"/>
            </a:pPr>
            <a:r>
              <a:rPr lang="ru-RU" sz="2900" baseline="-25000" dirty="0" smtClean="0">
                <a:latin typeface="Comic Sans MS" pitchFamily="66" charset="0"/>
              </a:rPr>
              <a:t>Нужно отметить, что денежный передаточный механизм США за последние двадцать лет значительно изменился. Это стало результатом того, что экономика стала более открытой и произошли перемены в валютных системах. Взаимоотношения между кредитно-денежной политикой и внешней торговлей долгое время оставались главной заботой для более маленьких и более открытых экономик, в таких странах, как Канада и Британия. Но после введения системы гибких валютных курсов в 1973 году и при наличии тесно взаимосвязанных финансовых рынков, международные торговля и финансы начали играть новую, более важную роль и в макроэкономической политике Соединенных Штатов.</a:t>
            </a:r>
            <a:endParaRPr lang="ru-RU" sz="2900" dirty="0" smtClean="0">
              <a:latin typeface="Comic Sans MS" pitchFamily="66" charset="0"/>
            </a:endParaRPr>
          </a:p>
          <a:p>
            <a:pPr>
              <a:buFont typeface="Wingdings" pitchFamily="2" charset="2"/>
              <a:buChar char="Ø"/>
            </a:pPr>
            <a:r>
              <a:rPr lang="ru-RU" sz="2900" baseline="-25000" dirty="0" smtClean="0">
                <a:latin typeface="Comic Sans MS" pitchFamily="66" charset="0"/>
              </a:rPr>
              <a:t>Давайте вкратце рассмотрим, что произошло в те времена. Для этого мы воспользуемся реальным историческим эпизодом. В 1979-1982 годы правление ФРС приняло решение замедлить темп роста денежной массы в целях борьбы с инфляцией. Данный процесс вызвал повышение процёнтных ставок по активам, стоимость которых выражалась в долларах. Инвесторы, привлеченные высокими долларовыми процентными ставками, начали скупать ценные бумаги США, тем самым повышая обменный курс доллара. Высокий курс доллара стимулировал импорт в Америку, оказав при этом отрицательное влияние на американский экспорт. Чистый экспорт сократился, снизив совокупный спрос. Это повлекло за собой понижение как реального ВВП, так и темпа инфляции.</a:t>
            </a:r>
            <a:endParaRPr lang="ru-RU" sz="2900" dirty="0" smtClean="0">
              <a:latin typeface="Comic Sans MS" pitchFamily="66" charset="0"/>
            </a:endParaRPr>
          </a:p>
        </p:txBody>
      </p:sp>
      <p:sp>
        <p:nvSpPr>
          <p:cNvPr id="7" name="Содержимое 3"/>
          <p:cNvSpPr txBox="1">
            <a:spLocks/>
          </p:cNvSpPr>
          <p:nvPr/>
        </p:nvSpPr>
        <p:spPr>
          <a:xfrm>
            <a:off x="539552" y="3068960"/>
            <a:ext cx="3312368" cy="3456384"/>
          </a:xfrm>
          <a:prstGeom prst="rect">
            <a:avLst/>
          </a:prstGeom>
        </p:spPr>
        <p:txBody>
          <a:bodyPr vert="horz">
            <a:normAutofit/>
          </a:bodyPr>
          <a:lstStyle/>
          <a:p>
            <a:pPr marL="411480" marR="0" lvl="0" indent="-342900" algn="ctr" defTabSz="914400" rtl="0" eaLnBrk="1" fontAlgn="auto" latinLnBrk="0" hangingPunct="1">
              <a:lnSpc>
                <a:spcPct val="100000"/>
              </a:lnSpc>
              <a:spcBef>
                <a:spcPts val="700"/>
              </a:spcBef>
              <a:spcAft>
                <a:spcPts val="0"/>
              </a:spcAft>
              <a:buClr>
                <a:schemeClr val="tx2"/>
              </a:buClr>
              <a:buSzPct val="95000"/>
              <a:buFont typeface="Wingdings"/>
              <a:buNone/>
              <a:tabLst/>
              <a:defRPr/>
            </a:pPr>
            <a:endParaRPr kumimoji="0" lang="ru-RU" b="1" i="0" u="none" strike="noStrike" kern="1200" cap="none" spc="0" normalizeH="0" baseline="-25000" noProof="0" dirty="0" smtClean="0">
              <a:ln>
                <a:noFill/>
              </a:ln>
              <a:solidFill>
                <a:schemeClr val="tx1"/>
              </a:solidFill>
              <a:effectLst/>
              <a:uLnTx/>
              <a:uFillTx/>
              <a:latin typeface="Comic Sans MS" pitchFamily="66" charset="0"/>
              <a:ea typeface="+mn-ea"/>
              <a:cs typeface="+mn-cs"/>
            </a:endParaRPr>
          </a:p>
          <a:p>
            <a:pPr marL="411480" indent="-342900">
              <a:spcBef>
                <a:spcPts val="700"/>
              </a:spcBef>
              <a:buClr>
                <a:schemeClr val="tx2"/>
              </a:buClr>
              <a:buSzPct val="95000"/>
              <a:buFont typeface="Wingdings" pitchFamily="2" charset="2"/>
              <a:buChar char="Ø"/>
            </a:pPr>
            <a:r>
              <a:rPr lang="ru-RU" baseline="-25000" dirty="0" smtClean="0">
                <a:latin typeface="Comic Sans MS" pitchFamily="66" charset="0"/>
              </a:rPr>
              <a:t>Сейчас мы хотим только отметить, что внешняя торговля вызывает появление еще одного звена в денежном передаточном механизме. Влияние кредитно-денежной политики на внешнюю торговлю является таким же, как и ее влияние на внутренние инвестиции—удорожание денег уменьшает иностранные и национальные инвестиции и таким образом снижает выпуск и цены. Воздействие кредитно-денежной политики на международную торговлю усиливает ее влияние на внутреннюю экономику.</a:t>
            </a:r>
            <a:endParaRPr lang="ru-RU" dirty="0" smtClean="0">
              <a:latin typeface="Comic Sans MS" pitchFamily="66" charset="0"/>
            </a:endParaRPr>
          </a:p>
          <a:p>
            <a:pPr marL="411480" marR="0" lvl="0" indent="-342900" algn="l" defTabSz="914400" rtl="0" eaLnBrk="1" fontAlgn="auto" latinLnBrk="0" hangingPunct="1">
              <a:lnSpc>
                <a:spcPct val="100000"/>
              </a:lnSpc>
              <a:spcBef>
                <a:spcPts val="700"/>
              </a:spcBef>
              <a:spcAft>
                <a:spcPts val="0"/>
              </a:spcAft>
              <a:buClr>
                <a:schemeClr val="tx2"/>
              </a:buClr>
              <a:buSzPct val="95000"/>
              <a:buFont typeface="Wingdings" pitchFamily="2" charset="2"/>
              <a:buChar char="Ø"/>
              <a:tabLst/>
              <a:defRPr/>
            </a:pPr>
            <a:endParaRPr kumimoji="0" lang="ru-RU" sz="29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pic>
        <p:nvPicPr>
          <p:cNvPr id="13314" name="Picture 2" descr="C:\Users\Илья\Desktop\monetary_img(1).jpg"/>
          <p:cNvPicPr>
            <a:picLocks noChangeAspect="1" noChangeArrowheads="1"/>
          </p:cNvPicPr>
          <p:nvPr/>
        </p:nvPicPr>
        <p:blipFill>
          <a:blip r:embed="rId2" cstate="print"/>
          <a:srcRect/>
          <a:stretch>
            <a:fillRect/>
          </a:stretch>
        </p:blipFill>
        <p:spPr bwMode="auto">
          <a:xfrm>
            <a:off x="4355976" y="3501008"/>
            <a:ext cx="4104456" cy="3064005"/>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755576" y="0"/>
            <a:ext cx="7943800" cy="2852936"/>
          </a:xfrm>
        </p:spPr>
        <p:txBody>
          <a:bodyPr>
            <a:normAutofit fontScale="40000" lnSpcReduction="20000"/>
          </a:bodyPr>
          <a:lstStyle/>
          <a:p>
            <a:pPr algn="ctr">
              <a:buNone/>
            </a:pPr>
            <a:r>
              <a:rPr lang="ru-RU" sz="5800" b="1" baseline="-25000" dirty="0" smtClean="0">
                <a:latin typeface="Comic Sans MS" pitchFamily="66" charset="0"/>
              </a:rPr>
              <a:t>Кредитно-денежная политика и модель </a:t>
            </a:r>
            <a:r>
              <a:rPr lang="en-US" sz="5800" b="1" i="1" baseline="-25000" dirty="0" smtClean="0">
                <a:latin typeface="Comic Sans MS" pitchFamily="66" charset="0"/>
              </a:rPr>
              <a:t>AD-AS</a:t>
            </a:r>
            <a:endParaRPr lang="ru-RU" sz="5800" b="1" i="1" baseline="-25000" dirty="0" smtClean="0">
              <a:latin typeface="Comic Sans MS" pitchFamily="66" charset="0"/>
            </a:endParaRPr>
          </a:p>
          <a:p>
            <a:pPr algn="ctr">
              <a:buNone/>
            </a:pPr>
            <a:endParaRPr lang="ru-RU" sz="5800" b="1" i="1" baseline="-25000" dirty="0" smtClean="0">
              <a:latin typeface="Comic Sans MS" pitchFamily="66" charset="0"/>
            </a:endParaRPr>
          </a:p>
          <a:p>
            <a:pPr>
              <a:buFont typeface="Wingdings" pitchFamily="2" charset="2"/>
              <a:buChar char="Ø"/>
            </a:pPr>
            <a:r>
              <a:rPr lang="ru-RU" sz="4500" baseline="-25000" dirty="0" smtClean="0">
                <a:latin typeface="Comic Sans MS" pitchFamily="66" charset="0"/>
              </a:rPr>
              <a:t>На рис. </a:t>
            </a:r>
            <a:r>
              <a:rPr lang="ru-RU" sz="4500" baseline="-25000" dirty="0" smtClean="0">
                <a:latin typeface="Comic Sans MS" pitchFamily="66" charset="0"/>
              </a:rPr>
              <a:t>6 </a:t>
            </a:r>
            <a:r>
              <a:rPr lang="ru-RU" sz="4500" baseline="-25000" dirty="0" smtClean="0">
                <a:latin typeface="Comic Sans MS" pitchFamily="66" charset="0"/>
              </a:rPr>
              <a:t>(см. график </a:t>
            </a:r>
            <a:r>
              <a:rPr lang="ru-RU" sz="4500" baseline="-25000" dirty="0" smtClean="0">
                <a:latin typeface="Comic Sans MS" pitchFamily="66" charset="0"/>
              </a:rPr>
              <a:t>справа) </a:t>
            </a:r>
            <a:r>
              <a:rPr lang="ru-RU" sz="4500" baseline="-25000" dirty="0" smtClean="0">
                <a:latin typeface="Comic Sans MS" pitchFamily="66" charset="0"/>
              </a:rPr>
              <a:t>показано, как увеличение предложения денег приводит к повышению уровня совокупного спроса. Мы можем показать воздействие кредитно-денежной политики на общее макроэкономическое равновесие, применяя модель совокупного спроса-предложения.</a:t>
            </a:r>
            <a:endParaRPr lang="ru-RU" sz="4500" dirty="0" smtClean="0">
              <a:latin typeface="Comic Sans MS" pitchFamily="66" charset="0"/>
            </a:endParaRPr>
          </a:p>
          <a:p>
            <a:pPr>
              <a:buFont typeface="Wingdings" pitchFamily="2" charset="2"/>
              <a:buChar char="Ø"/>
            </a:pPr>
            <a:r>
              <a:rPr lang="ru-RU" sz="4500" baseline="-25000" dirty="0" smtClean="0">
                <a:latin typeface="Comic Sans MS" pitchFamily="66" charset="0"/>
              </a:rPr>
              <a:t>Повышение совокупного спроса, которое вызвано увеличением денежной массы, приводит к смещению кривой </a:t>
            </a:r>
            <a:r>
              <a:rPr lang="en-US" sz="4500" i="1" baseline="-25000" dirty="0" smtClean="0">
                <a:latin typeface="Comic Sans MS" pitchFamily="66" charset="0"/>
              </a:rPr>
              <a:t>AD </a:t>
            </a:r>
            <a:r>
              <a:rPr lang="ru-RU" sz="4500" i="1" baseline="-25000" dirty="0" smtClean="0">
                <a:latin typeface="Comic Sans MS" pitchFamily="66" charset="0"/>
              </a:rPr>
              <a:t>вправо, показанному на рис. </a:t>
            </a:r>
            <a:r>
              <a:rPr lang="ru-RU" sz="4500" i="1" baseline="-25000" dirty="0" smtClean="0">
                <a:latin typeface="Comic Sans MS" pitchFamily="66" charset="0"/>
              </a:rPr>
              <a:t>7</a:t>
            </a:r>
            <a:r>
              <a:rPr lang="ru-RU" sz="4500" i="1" baseline="-25000" dirty="0" smtClean="0">
                <a:latin typeface="Comic Sans MS" pitchFamily="66" charset="0"/>
              </a:rPr>
              <a:t>. Это смещение иллюстрирует денежную экспансию при наличии неиспользуемых ресурсов, т.е. при относительно пологой кривой </a:t>
            </a:r>
            <a:r>
              <a:rPr lang="en-US" sz="4500" i="1" baseline="-25000" dirty="0" smtClean="0">
                <a:latin typeface="Comic Sans MS" pitchFamily="66" charset="0"/>
              </a:rPr>
              <a:t>AS. </a:t>
            </a:r>
            <a:r>
              <a:rPr lang="ru-RU" sz="4500" i="1" baseline="-25000" dirty="0" smtClean="0">
                <a:latin typeface="Comic Sans MS" pitchFamily="66" charset="0"/>
              </a:rPr>
              <a:t>В этом случае увеличение предложения денег перемещает кривую совокупного спроса из положения </a:t>
            </a:r>
            <a:r>
              <a:rPr lang="en-US" sz="4500" i="1" baseline="-25000" dirty="0" smtClean="0">
                <a:latin typeface="Comic Sans MS" pitchFamily="66" charset="0"/>
              </a:rPr>
              <a:t>AD </a:t>
            </a:r>
            <a:r>
              <a:rPr lang="ru-RU" sz="4500" i="1" baseline="-25000" dirty="0" smtClean="0">
                <a:latin typeface="Comic Sans MS" pitchFamily="66" charset="0"/>
              </a:rPr>
              <a:t>в положение </a:t>
            </a:r>
            <a:r>
              <a:rPr lang="en-US" sz="4500" i="1" baseline="-25000" dirty="0" smtClean="0">
                <a:latin typeface="Comic Sans MS" pitchFamily="66" charset="0"/>
              </a:rPr>
              <a:t>AD’ </a:t>
            </a:r>
            <a:r>
              <a:rPr lang="ru-RU" sz="4500" i="1" baseline="-25000" dirty="0" smtClean="0">
                <a:latin typeface="Comic Sans MS" pitchFamily="66" charset="0"/>
              </a:rPr>
              <a:t>а общее макроэкономическое равновесие перемещается из точки Е в точку </a:t>
            </a:r>
            <a:r>
              <a:rPr lang="ru-RU" sz="4500" i="1" baseline="-25000" dirty="0" smtClean="0">
                <a:latin typeface="Comic Sans MS" pitchFamily="66" charset="0"/>
              </a:rPr>
              <a:t>Е</a:t>
            </a:r>
            <a:r>
              <a:rPr lang="en-US" sz="4500" i="1" baseline="-25000" dirty="0" smtClean="0">
                <a:latin typeface="Comic Sans MS" pitchFamily="66" charset="0"/>
              </a:rPr>
              <a:t>’.</a:t>
            </a:r>
            <a:r>
              <a:rPr lang="ru-RU" sz="4500" i="1" baseline="-25000" dirty="0" smtClean="0">
                <a:latin typeface="Comic Sans MS" pitchFamily="66" charset="0"/>
              </a:rPr>
              <a:t> </a:t>
            </a:r>
            <a:r>
              <a:rPr lang="ru-RU" sz="4500" i="1" baseline="-25000" dirty="0" smtClean="0">
                <a:latin typeface="Comic Sans MS" pitchFamily="66" charset="0"/>
              </a:rPr>
              <a:t>Этот пример демонстрирует, как кредитно-денежная экспансия может повысить совокупный спрос и оказать мощное влияние на реальный выпуск</a:t>
            </a:r>
            <a:r>
              <a:rPr lang="ru-RU" sz="4500" i="1" baseline="-25000" dirty="0" smtClean="0">
                <a:latin typeface="Comic Sans MS" pitchFamily="66" charset="0"/>
              </a:rPr>
              <a:t>.</a:t>
            </a:r>
            <a:endParaRPr lang="ru-RU" sz="4500" i="1" dirty="0" smtClean="0">
              <a:latin typeface="Comic Sans MS" pitchFamily="66" charset="0"/>
            </a:endParaRPr>
          </a:p>
        </p:txBody>
      </p:sp>
      <p:pic>
        <p:nvPicPr>
          <p:cNvPr id="7" name="Picture 3"/>
          <p:cNvPicPr>
            <a:picLocks noChangeAspect="1" noChangeArrowheads="1"/>
          </p:cNvPicPr>
          <p:nvPr/>
        </p:nvPicPr>
        <p:blipFill>
          <a:blip r:embed="rId2" cstate="print"/>
          <a:srcRect/>
          <a:stretch>
            <a:fillRect/>
          </a:stretch>
        </p:blipFill>
        <p:spPr bwMode="auto">
          <a:xfrm>
            <a:off x="827584" y="3429000"/>
            <a:ext cx="4464496" cy="2486170"/>
          </a:xfrm>
          <a:prstGeom prst="rect">
            <a:avLst/>
          </a:prstGeom>
          <a:noFill/>
          <a:ln w="9525">
            <a:noFill/>
            <a:miter lim="800000"/>
            <a:headEnd/>
            <a:tailEnd/>
          </a:ln>
        </p:spPr>
      </p:pic>
      <p:sp>
        <p:nvSpPr>
          <p:cNvPr id="8" name="Прямоугольник 7"/>
          <p:cNvSpPr/>
          <p:nvPr/>
        </p:nvSpPr>
        <p:spPr>
          <a:xfrm rot="16200000">
            <a:off x="4490739" y="4503498"/>
            <a:ext cx="1972015" cy="369332"/>
          </a:xfrm>
          <a:prstGeom prst="rect">
            <a:avLst/>
          </a:prstGeom>
        </p:spPr>
        <p:txBody>
          <a:bodyPr wrap="none">
            <a:spAutoFit/>
          </a:bodyPr>
          <a:lstStyle/>
          <a:p>
            <a:r>
              <a:rPr lang="ru-RU" b="1" baseline="-25000" dirty="0" smtClean="0">
                <a:latin typeface="Comic Sans MS" pitchFamily="66" charset="0"/>
              </a:rPr>
              <a:t>Инвестиционный спрос</a:t>
            </a:r>
            <a:endParaRPr lang="ru-RU" dirty="0">
              <a:latin typeface="Comic Sans MS" pitchFamily="66" charset="0"/>
            </a:endParaRPr>
          </a:p>
        </p:txBody>
      </p:sp>
      <p:sp>
        <p:nvSpPr>
          <p:cNvPr id="9" name="Прямоугольник 8"/>
          <p:cNvSpPr/>
          <p:nvPr/>
        </p:nvSpPr>
        <p:spPr>
          <a:xfrm rot="16200000">
            <a:off x="14182" y="4490455"/>
            <a:ext cx="1132041" cy="369332"/>
          </a:xfrm>
          <a:prstGeom prst="rect">
            <a:avLst/>
          </a:prstGeom>
        </p:spPr>
        <p:txBody>
          <a:bodyPr wrap="none">
            <a:spAutoFit/>
          </a:bodyPr>
          <a:lstStyle/>
          <a:p>
            <a:r>
              <a:rPr lang="ru-RU" b="1" baseline="-25000" dirty="0" smtClean="0">
                <a:latin typeface="Comic Sans MS" pitchFamily="66" charset="0"/>
              </a:rPr>
              <a:t>Рынок денег</a:t>
            </a:r>
            <a:endParaRPr lang="ru-RU" dirty="0">
              <a:latin typeface="Comic Sans MS" pitchFamily="66" charset="0"/>
            </a:endParaRPr>
          </a:p>
        </p:txBody>
      </p:sp>
      <p:sp>
        <p:nvSpPr>
          <p:cNvPr id="10" name="Прямоугольник 9"/>
          <p:cNvSpPr/>
          <p:nvPr/>
        </p:nvSpPr>
        <p:spPr>
          <a:xfrm>
            <a:off x="899592" y="5949280"/>
            <a:ext cx="4650632" cy="451406"/>
          </a:xfrm>
          <a:prstGeom prst="rect">
            <a:avLst/>
          </a:prstGeom>
        </p:spPr>
        <p:txBody>
          <a:bodyPr wrap="none">
            <a:spAutoFit/>
          </a:bodyPr>
          <a:lstStyle/>
          <a:p>
            <a:r>
              <a:rPr lang="ru-RU" sz="1400" baseline="-25000" dirty="0" smtClean="0">
                <a:latin typeface="Comic Sans MS" pitchFamily="66" charset="0"/>
              </a:rPr>
              <a:t>Рис. 6. Центральный банк регулирует денежную массу, изменяя процентные </a:t>
            </a:r>
          </a:p>
          <a:p>
            <a:r>
              <a:rPr lang="ru-RU" sz="1400" baseline="-25000" dirty="0" smtClean="0">
                <a:latin typeface="Comic Sans MS" pitchFamily="66" charset="0"/>
              </a:rPr>
              <a:t>ставки и инвестиции, и таким образом воздействуя на ВВП</a:t>
            </a:r>
            <a:endParaRPr lang="ru-RU" sz="1400" dirty="0">
              <a:latin typeface="Comic Sans MS" pitchFamily="66" charset="0"/>
            </a:endParaRPr>
          </a:p>
        </p:txBody>
      </p:sp>
      <p:pic>
        <p:nvPicPr>
          <p:cNvPr id="14338" name="Picture 2"/>
          <p:cNvPicPr>
            <a:picLocks noChangeAspect="1" noChangeArrowheads="1"/>
          </p:cNvPicPr>
          <p:nvPr/>
        </p:nvPicPr>
        <p:blipFill>
          <a:blip r:embed="rId3" cstate="print"/>
          <a:srcRect/>
          <a:stretch>
            <a:fillRect/>
          </a:stretch>
        </p:blipFill>
        <p:spPr bwMode="auto">
          <a:xfrm>
            <a:off x="6300192" y="3212976"/>
            <a:ext cx="2555034" cy="2664296"/>
          </a:xfrm>
          <a:prstGeom prst="rect">
            <a:avLst/>
          </a:prstGeom>
          <a:noFill/>
          <a:ln w="9525">
            <a:noFill/>
            <a:miter lim="800000"/>
            <a:headEnd/>
            <a:tailEnd/>
          </a:ln>
        </p:spPr>
      </p:pic>
      <p:sp>
        <p:nvSpPr>
          <p:cNvPr id="12" name="Прямоугольник 11"/>
          <p:cNvSpPr/>
          <p:nvPr/>
        </p:nvSpPr>
        <p:spPr>
          <a:xfrm>
            <a:off x="6017823" y="2852936"/>
            <a:ext cx="3126177" cy="307777"/>
          </a:xfrm>
          <a:prstGeom prst="rect">
            <a:avLst/>
          </a:prstGeom>
        </p:spPr>
        <p:txBody>
          <a:bodyPr wrap="none">
            <a:spAutoFit/>
          </a:bodyPr>
          <a:lstStyle/>
          <a:p>
            <a:r>
              <a:rPr lang="ru-RU" sz="1400" b="1" baseline="-25000" dirty="0" smtClean="0">
                <a:latin typeface="Comic Sans MS" pitchFamily="66" charset="0"/>
              </a:rPr>
              <a:t>Экспансионистская кредитно-денежная политика</a:t>
            </a:r>
            <a:endParaRPr lang="ru-RU" sz="1400" dirty="0">
              <a:latin typeface="Comic Sans MS" pitchFamily="66" charset="0"/>
            </a:endParaRPr>
          </a:p>
        </p:txBody>
      </p:sp>
      <p:sp>
        <p:nvSpPr>
          <p:cNvPr id="13" name="Прямоугольник 12"/>
          <p:cNvSpPr/>
          <p:nvPr/>
        </p:nvSpPr>
        <p:spPr>
          <a:xfrm>
            <a:off x="6228184" y="5949280"/>
            <a:ext cx="2915816" cy="595035"/>
          </a:xfrm>
          <a:prstGeom prst="rect">
            <a:avLst/>
          </a:prstGeom>
        </p:spPr>
        <p:txBody>
          <a:bodyPr wrap="square">
            <a:spAutoFit/>
          </a:bodyPr>
          <a:lstStyle/>
          <a:p>
            <a:r>
              <a:rPr lang="ru-RU" sz="1400" baseline="-25000" dirty="0" smtClean="0">
                <a:latin typeface="Comic Sans MS" pitchFamily="66" charset="0"/>
              </a:rPr>
              <a:t>Рис. </a:t>
            </a:r>
            <a:r>
              <a:rPr lang="ru-RU" sz="1400" baseline="-25000" dirty="0" smtClean="0">
                <a:latin typeface="Comic Sans MS" pitchFamily="66" charset="0"/>
              </a:rPr>
              <a:t>7</a:t>
            </a:r>
            <a:r>
              <a:rPr lang="ru-RU" sz="1400" baseline="-25000" dirty="0" smtClean="0">
                <a:latin typeface="Comic Sans MS" pitchFamily="66" charset="0"/>
              </a:rPr>
              <a:t>. Экспансионистская кредитно-денежная политика сдвигает вправо кривую </a:t>
            </a:r>
            <a:r>
              <a:rPr lang="en-US" sz="1400" baseline="-25000" dirty="0" smtClean="0">
                <a:latin typeface="Comic Sans MS" pitchFamily="66" charset="0"/>
              </a:rPr>
              <a:t>AD, </a:t>
            </a:r>
            <a:r>
              <a:rPr lang="ru-RU" sz="1400" baseline="-25000" dirty="0" smtClean="0">
                <a:latin typeface="Comic Sans MS" pitchFamily="66" charset="0"/>
              </a:rPr>
              <a:t>повышая уровни выпуска и цен</a:t>
            </a:r>
            <a:endParaRPr lang="ru-RU" sz="1400" dirty="0">
              <a:latin typeface="Comic Sans MS" pitchFamily="66"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755576" y="260648"/>
            <a:ext cx="8159824" cy="5746452"/>
          </a:xfrm>
        </p:spPr>
        <p:txBody>
          <a:bodyPr>
            <a:normAutofit/>
          </a:bodyPr>
          <a:lstStyle/>
          <a:p>
            <a:pPr>
              <a:buFont typeface="Wingdings" pitchFamily="2" charset="2"/>
              <a:buChar char="Ø"/>
            </a:pPr>
            <a:r>
              <a:rPr lang="ru-RU" b="1" baseline="-25000" dirty="0" smtClean="0">
                <a:latin typeface="Comic Sans MS" pitchFamily="66" charset="0"/>
              </a:rPr>
              <a:t>Последовательность этого влияния может быть представлена таким образом</a:t>
            </a:r>
            <a:r>
              <a:rPr lang="ru-RU" b="1" baseline="-25000" dirty="0" smtClean="0">
                <a:latin typeface="Comic Sans MS" pitchFamily="66" charset="0"/>
              </a:rPr>
              <a:t>.</a:t>
            </a:r>
            <a:endParaRPr lang="en-US" b="1" baseline="-25000" dirty="0" smtClean="0">
              <a:latin typeface="Comic Sans MS" pitchFamily="66" charset="0"/>
            </a:endParaRPr>
          </a:p>
          <a:p>
            <a:pPr>
              <a:buFont typeface="Wingdings" pitchFamily="2" charset="2"/>
              <a:buChar char="Ø"/>
            </a:pPr>
            <a:endParaRPr lang="en-US" b="1" baseline="-25000" dirty="0" smtClean="0">
              <a:latin typeface="Comic Sans MS" pitchFamily="66" charset="0"/>
            </a:endParaRPr>
          </a:p>
          <a:p>
            <a:pPr>
              <a:buFont typeface="Wingdings" pitchFamily="2" charset="2"/>
              <a:buChar char="Ø"/>
            </a:pPr>
            <a:r>
              <a:rPr lang="ru-RU" i="1" baseline="-25000" dirty="0" smtClean="0">
                <a:latin typeface="Comic Sans MS" pitchFamily="66" charset="0"/>
              </a:rPr>
              <a:t>Кредитно-денежная экспансия уменьшает рыночные процентные ставки, а это стимулирует чувствительные к проценту расходы на промышленные инвестиции, жилищное строительство, чистый экспорт и т. п. Благодаря действию механизма мультипликатора происходит повышение совокупного спроса, которое увеличивает уровни выпуска и цен выше тех уровней, которых бы они достигли при отсутствии такой политики. И таким образом основная последовательность выглядит так:</a:t>
            </a:r>
            <a:endParaRPr lang="ru-RU" i="1" dirty="0" smtClean="0">
              <a:latin typeface="Comic Sans MS" pitchFamily="66" charset="0"/>
            </a:endParaRPr>
          </a:p>
          <a:p>
            <a:pPr>
              <a:buNone/>
            </a:pPr>
            <a:r>
              <a:rPr lang="ru-RU" i="1" baseline="-25000" dirty="0" smtClean="0">
                <a:latin typeface="Comic Sans MS" pitchFamily="66" charset="0"/>
              </a:rPr>
              <a:t>увеличение М</a:t>
            </a:r>
            <a:r>
              <a:rPr lang="ru-RU" b="1" i="1" baseline="-25000" dirty="0" smtClean="0">
                <a:latin typeface="Comic Sans MS" pitchFamily="66" charset="0"/>
              </a:rPr>
              <a:t> —&gt; снижение </a:t>
            </a:r>
            <a:r>
              <a:rPr lang="en-US" b="1" i="1" baseline="-25000" dirty="0" err="1" smtClean="0">
                <a:latin typeface="Comic Sans MS" pitchFamily="66" charset="0"/>
              </a:rPr>
              <a:t>i</a:t>
            </a:r>
            <a:r>
              <a:rPr lang="en-US" b="1" i="1" baseline="-25000" dirty="0" smtClean="0">
                <a:latin typeface="Comic Sans MS" pitchFamily="66" charset="0"/>
              </a:rPr>
              <a:t> </a:t>
            </a:r>
            <a:r>
              <a:rPr lang="ru-RU" b="1" i="1" baseline="-25000" dirty="0" smtClean="0">
                <a:latin typeface="Comic Sans MS" pitchFamily="66" charset="0"/>
              </a:rPr>
              <a:t>—&gt; увеличение I, С, </a:t>
            </a:r>
            <a:r>
              <a:rPr lang="ru-RU" b="1" i="1" baseline="-25000" dirty="0" smtClean="0">
                <a:latin typeface="Comic Sans MS" pitchFamily="66" charset="0"/>
              </a:rPr>
              <a:t>Х</a:t>
            </a:r>
            <a:endParaRPr lang="en-US" b="1" i="1" baseline="-25000" dirty="0" smtClean="0">
              <a:latin typeface="Comic Sans MS" pitchFamily="66" charset="0"/>
            </a:endParaRPr>
          </a:p>
          <a:p>
            <a:pPr>
              <a:buNone/>
            </a:pPr>
            <a:r>
              <a:rPr lang="ru-RU" b="1" i="1" baseline="-25000" dirty="0" smtClean="0">
                <a:latin typeface="Comic Sans MS" pitchFamily="66" charset="0"/>
              </a:rPr>
              <a:t>—&gt; </a:t>
            </a:r>
            <a:r>
              <a:rPr lang="ru-RU" b="1" i="1" baseline="-25000" dirty="0" smtClean="0">
                <a:latin typeface="Comic Sans MS" pitchFamily="66" charset="0"/>
              </a:rPr>
              <a:t>увеличение </a:t>
            </a:r>
            <a:r>
              <a:rPr lang="en-US" b="1" i="1" baseline="-25000" dirty="0" smtClean="0">
                <a:latin typeface="Comic Sans MS" pitchFamily="66" charset="0"/>
              </a:rPr>
              <a:t>AD </a:t>
            </a:r>
            <a:r>
              <a:rPr lang="ru-RU" b="1" i="1" baseline="-25000" dirty="0" smtClean="0">
                <a:latin typeface="Comic Sans MS" pitchFamily="66" charset="0"/>
              </a:rPr>
              <a:t>—&gt; увеличение ВВП и повышение Р.</a:t>
            </a:r>
            <a:endParaRPr lang="ru-RU" dirty="0">
              <a:latin typeface="Comic Sans MS" pitchFamily="66"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683568" y="404664"/>
            <a:ext cx="8231832" cy="3096344"/>
          </a:xfrm>
        </p:spPr>
        <p:txBody>
          <a:bodyPr>
            <a:normAutofit fontScale="55000" lnSpcReduction="20000"/>
          </a:bodyPr>
          <a:lstStyle/>
          <a:p>
            <a:pPr>
              <a:buFont typeface="Wingdings" pitchFamily="2" charset="2"/>
              <a:buChar char="Ø"/>
            </a:pPr>
            <a:r>
              <a:rPr lang="ru-RU" baseline="-25000" dirty="0" smtClean="0">
                <a:latin typeface="Comic Sans MS" pitchFamily="66" charset="0"/>
              </a:rPr>
              <a:t>Однако не следует забывать о той роли, которую играют неиспользованные ресурсы. Эффект от смещения </a:t>
            </a:r>
            <a:r>
              <a:rPr lang="en-US" i="1" baseline="-25000" dirty="0" smtClean="0">
                <a:latin typeface="Comic Sans MS" pitchFamily="66" charset="0"/>
              </a:rPr>
              <a:t>AD </a:t>
            </a:r>
            <a:r>
              <a:rPr lang="ru-RU" i="1" baseline="-25000" dirty="0" smtClean="0">
                <a:latin typeface="Comic Sans MS" pitchFamily="66" charset="0"/>
              </a:rPr>
              <a:t>в экономике, работающей в условиях полной занятости может быть показан на </a:t>
            </a:r>
            <a:r>
              <a:rPr lang="ru-RU" i="1" baseline="-25000" dirty="0" smtClean="0">
                <a:latin typeface="Comic Sans MS" pitchFamily="66" charset="0"/>
              </a:rPr>
              <a:t>рис.7</a:t>
            </a:r>
            <a:r>
              <a:rPr lang="ru-RU" i="1" baseline="-25000" dirty="0" smtClean="0">
                <a:latin typeface="Comic Sans MS" pitchFamily="66" charset="0"/>
              </a:rPr>
              <a:t>. Кривая </a:t>
            </a:r>
            <a:r>
              <a:rPr lang="en-US" i="1" baseline="-25000" dirty="0" smtClean="0">
                <a:latin typeface="Comic Sans MS" pitchFamily="66" charset="0"/>
              </a:rPr>
              <a:t>AD</a:t>
            </a:r>
            <a:r>
              <a:rPr lang="ru-RU" i="1" baseline="-25000" dirty="0" smtClean="0">
                <a:latin typeface="Comic Sans MS" pitchFamily="66" charset="0"/>
              </a:rPr>
              <a:t>“</a:t>
            </a:r>
            <a:r>
              <a:rPr lang="en-US" i="1" baseline="-25000" dirty="0" smtClean="0">
                <a:latin typeface="Comic Sans MS" pitchFamily="66" charset="0"/>
              </a:rPr>
              <a:t> </a:t>
            </a:r>
            <a:r>
              <a:rPr lang="ru-RU" i="1" baseline="-25000" dirty="0" smtClean="0">
                <a:latin typeface="Comic Sans MS" pitchFamily="66" charset="0"/>
              </a:rPr>
              <a:t>проходит </a:t>
            </a:r>
            <a:r>
              <a:rPr lang="ru-RU" i="1" baseline="-25000" dirty="0" smtClean="0">
                <a:latin typeface="Comic Sans MS" pitchFamily="66" charset="0"/>
              </a:rPr>
              <a:t>через точку </a:t>
            </a:r>
            <a:r>
              <a:rPr lang="en-US" i="1" baseline="-25000" dirty="0" smtClean="0">
                <a:latin typeface="Comic Sans MS" pitchFamily="66" charset="0"/>
              </a:rPr>
              <a:t>E</a:t>
            </a:r>
            <a:r>
              <a:rPr lang="ru-RU" i="1" baseline="-25000" dirty="0" smtClean="0">
                <a:latin typeface="Comic Sans MS" pitchFamily="66" charset="0"/>
              </a:rPr>
              <a:t>”</a:t>
            </a:r>
            <a:r>
              <a:rPr lang="en-US" i="1" baseline="-25000" dirty="0" smtClean="0">
                <a:latin typeface="Comic Sans MS" pitchFamily="66" charset="0"/>
              </a:rPr>
              <a:t> </a:t>
            </a:r>
            <a:r>
              <a:rPr lang="ru-RU" i="1" baseline="-25000" dirty="0" smtClean="0">
                <a:latin typeface="Comic Sans MS" pitchFamily="66" charset="0"/>
              </a:rPr>
              <a:t>на </a:t>
            </a:r>
            <a:r>
              <a:rPr lang="ru-RU" i="1" baseline="-25000" dirty="0" smtClean="0">
                <a:latin typeface="Comic Sans MS" pitchFamily="66" charset="0"/>
              </a:rPr>
              <a:t>вертикальном отрезке кривой </a:t>
            </a:r>
            <a:r>
              <a:rPr lang="en-US" i="1" baseline="-25000" dirty="0" smtClean="0">
                <a:latin typeface="Comic Sans MS" pitchFamily="66" charset="0"/>
              </a:rPr>
              <a:t>AS. </a:t>
            </a:r>
            <a:r>
              <a:rPr lang="ru-RU" i="1" baseline="-25000" dirty="0" smtClean="0">
                <a:latin typeface="Comic Sans MS" pitchFamily="66" charset="0"/>
              </a:rPr>
              <a:t>Затем, чтобы отобразить влияние кредитно-денежной экспансии, нарисуйте еще выше кривую </a:t>
            </a:r>
            <a:r>
              <a:rPr lang="en-US" i="1" baseline="-25000" dirty="0" smtClean="0">
                <a:latin typeface="Comic Sans MS" pitchFamily="66" charset="0"/>
              </a:rPr>
              <a:t>AD”’. </a:t>
            </a:r>
            <a:r>
              <a:rPr lang="ru-RU" i="1" baseline="-25000" dirty="0" smtClean="0">
                <a:latin typeface="Comic Sans MS" pitchFamily="66" charset="0"/>
              </a:rPr>
              <a:t>Обратите внимание на то, что кредитно-денежная экспансия оказывает незначительное влияние на реальный объем производства. В экономике, которая характеризуется полным использованием ресурсов, увеличение предложения денег не приведет к увеличению выпуска, а только лишь спровоцирует рост цен.</a:t>
            </a:r>
            <a:endParaRPr lang="ru-RU" i="1" dirty="0" smtClean="0">
              <a:latin typeface="Comic Sans MS" pitchFamily="66" charset="0"/>
            </a:endParaRPr>
          </a:p>
          <a:p>
            <a:pPr>
              <a:buFont typeface="Wingdings" pitchFamily="2" charset="2"/>
              <a:buChar char="Ø"/>
            </a:pPr>
            <a:r>
              <a:rPr lang="ru-RU" baseline="-25000" dirty="0" smtClean="0">
                <a:latin typeface="Comic Sans MS" pitchFamily="66" charset="0"/>
              </a:rPr>
              <a:t>Для того чтобы закрепить этот материал, рассмотрим случай уменьшения предложения денег. Допустим, ФРС принимает решение (как это происходило в 1979-1982 годы и повторилось в 1994) повысить процентные ставки, замедлить экономический рост и уменьшить темп инфляции. Эту последовательность можно увидеть на рис. </a:t>
            </a:r>
            <a:r>
              <a:rPr lang="ru-RU" baseline="-25000" dirty="0" smtClean="0">
                <a:latin typeface="Comic Sans MS" pitchFamily="66" charset="0"/>
              </a:rPr>
              <a:t>6</a:t>
            </a:r>
            <a:r>
              <a:rPr lang="ru-RU" baseline="-25000" dirty="0" smtClean="0">
                <a:latin typeface="Comic Sans MS" pitchFamily="66" charset="0"/>
              </a:rPr>
              <a:t>, если изменить направленность кредитно-денежной политики в обратную сторону; при этом вы увидите, как при ужесточении кредитно-денежной политики взаимодействуют предложение денег, ставки процента, инвестиции и совокупный спрос. Затем вы посмотрите, каким образом смещение кривой </a:t>
            </a:r>
            <a:r>
              <a:rPr lang="en-US" i="1" baseline="-25000" dirty="0" smtClean="0">
                <a:latin typeface="Comic Sans MS" pitchFamily="66" charset="0"/>
              </a:rPr>
              <a:t>AD </a:t>
            </a:r>
            <a:r>
              <a:rPr lang="ru-RU" i="1" baseline="-25000" dirty="0" smtClean="0">
                <a:latin typeface="Comic Sans MS" pitchFamily="66" charset="0"/>
              </a:rPr>
              <a:t>влево приведет к уменьшению как объема производства, так и цен.</a:t>
            </a:r>
            <a:endParaRPr lang="ru-RU" i="1" dirty="0" smtClean="0">
              <a:latin typeface="Comic Sans MS" pitchFamily="66" charset="0"/>
            </a:endParaRPr>
          </a:p>
          <a:p>
            <a:endParaRPr lang="ru-RU" dirty="0"/>
          </a:p>
        </p:txBody>
      </p:sp>
      <p:pic>
        <p:nvPicPr>
          <p:cNvPr id="5" name="Picture 3"/>
          <p:cNvPicPr>
            <a:picLocks noChangeAspect="1" noChangeArrowheads="1"/>
          </p:cNvPicPr>
          <p:nvPr/>
        </p:nvPicPr>
        <p:blipFill>
          <a:blip r:embed="rId2" cstate="print"/>
          <a:srcRect/>
          <a:stretch>
            <a:fillRect/>
          </a:stretch>
        </p:blipFill>
        <p:spPr bwMode="auto">
          <a:xfrm>
            <a:off x="827584" y="3645024"/>
            <a:ext cx="4464496" cy="2486170"/>
          </a:xfrm>
          <a:prstGeom prst="rect">
            <a:avLst/>
          </a:prstGeom>
          <a:noFill/>
          <a:ln w="9525">
            <a:noFill/>
            <a:miter lim="800000"/>
            <a:headEnd/>
            <a:tailEnd/>
          </a:ln>
        </p:spPr>
      </p:pic>
      <p:sp>
        <p:nvSpPr>
          <p:cNvPr id="6" name="Прямоугольник 5"/>
          <p:cNvSpPr/>
          <p:nvPr/>
        </p:nvSpPr>
        <p:spPr>
          <a:xfrm rot="16200000">
            <a:off x="4490739" y="4719522"/>
            <a:ext cx="1972015" cy="369332"/>
          </a:xfrm>
          <a:prstGeom prst="rect">
            <a:avLst/>
          </a:prstGeom>
        </p:spPr>
        <p:txBody>
          <a:bodyPr wrap="none">
            <a:spAutoFit/>
          </a:bodyPr>
          <a:lstStyle/>
          <a:p>
            <a:r>
              <a:rPr lang="ru-RU" b="1" baseline="-25000" dirty="0" smtClean="0">
                <a:latin typeface="Comic Sans MS" pitchFamily="66" charset="0"/>
              </a:rPr>
              <a:t>Инвестиционный спрос</a:t>
            </a:r>
            <a:endParaRPr lang="ru-RU" dirty="0">
              <a:latin typeface="Comic Sans MS" pitchFamily="66" charset="0"/>
            </a:endParaRPr>
          </a:p>
        </p:txBody>
      </p:sp>
      <p:sp>
        <p:nvSpPr>
          <p:cNvPr id="7" name="Прямоугольник 6"/>
          <p:cNvSpPr/>
          <p:nvPr/>
        </p:nvSpPr>
        <p:spPr>
          <a:xfrm rot="16200000">
            <a:off x="14182" y="4706479"/>
            <a:ext cx="1132041" cy="369332"/>
          </a:xfrm>
          <a:prstGeom prst="rect">
            <a:avLst/>
          </a:prstGeom>
        </p:spPr>
        <p:txBody>
          <a:bodyPr wrap="none">
            <a:spAutoFit/>
          </a:bodyPr>
          <a:lstStyle/>
          <a:p>
            <a:r>
              <a:rPr lang="ru-RU" b="1" baseline="-25000" dirty="0" smtClean="0">
                <a:latin typeface="Comic Sans MS" pitchFamily="66" charset="0"/>
              </a:rPr>
              <a:t>Рынок денег</a:t>
            </a:r>
            <a:endParaRPr lang="ru-RU" dirty="0">
              <a:latin typeface="Comic Sans MS" pitchFamily="66" charset="0"/>
            </a:endParaRPr>
          </a:p>
        </p:txBody>
      </p:sp>
      <p:sp>
        <p:nvSpPr>
          <p:cNvPr id="8" name="Прямоугольник 7"/>
          <p:cNvSpPr/>
          <p:nvPr/>
        </p:nvSpPr>
        <p:spPr>
          <a:xfrm>
            <a:off x="899592" y="6165304"/>
            <a:ext cx="4650632" cy="451406"/>
          </a:xfrm>
          <a:prstGeom prst="rect">
            <a:avLst/>
          </a:prstGeom>
        </p:spPr>
        <p:txBody>
          <a:bodyPr wrap="none">
            <a:spAutoFit/>
          </a:bodyPr>
          <a:lstStyle/>
          <a:p>
            <a:r>
              <a:rPr lang="ru-RU" sz="1400" baseline="-25000" dirty="0" smtClean="0">
                <a:latin typeface="Comic Sans MS" pitchFamily="66" charset="0"/>
              </a:rPr>
              <a:t>Рис. 6. Центральный банк регулирует денежную массу, изменяя процентные </a:t>
            </a:r>
          </a:p>
          <a:p>
            <a:r>
              <a:rPr lang="ru-RU" sz="1400" baseline="-25000" dirty="0" smtClean="0">
                <a:latin typeface="Comic Sans MS" pitchFamily="66" charset="0"/>
              </a:rPr>
              <a:t>ставки и инвестиции, и таким образом воздействуя на ВВП</a:t>
            </a:r>
            <a:endParaRPr lang="ru-RU" sz="1400" dirty="0">
              <a:latin typeface="Comic Sans MS" pitchFamily="66" charset="0"/>
            </a:endParaRPr>
          </a:p>
        </p:txBody>
      </p:sp>
      <p:pic>
        <p:nvPicPr>
          <p:cNvPr id="9" name="Picture 2"/>
          <p:cNvPicPr>
            <a:picLocks noChangeAspect="1" noChangeArrowheads="1"/>
          </p:cNvPicPr>
          <p:nvPr/>
        </p:nvPicPr>
        <p:blipFill>
          <a:blip r:embed="rId3" cstate="print"/>
          <a:srcRect/>
          <a:stretch>
            <a:fillRect/>
          </a:stretch>
        </p:blipFill>
        <p:spPr bwMode="auto">
          <a:xfrm>
            <a:off x="6300192" y="3429000"/>
            <a:ext cx="2555034" cy="2664296"/>
          </a:xfrm>
          <a:prstGeom prst="rect">
            <a:avLst/>
          </a:prstGeom>
          <a:noFill/>
          <a:ln w="9525">
            <a:noFill/>
            <a:miter lim="800000"/>
            <a:headEnd/>
            <a:tailEnd/>
          </a:ln>
        </p:spPr>
      </p:pic>
      <p:sp>
        <p:nvSpPr>
          <p:cNvPr id="10" name="Прямоугольник 9"/>
          <p:cNvSpPr/>
          <p:nvPr/>
        </p:nvSpPr>
        <p:spPr>
          <a:xfrm>
            <a:off x="6017823" y="3068960"/>
            <a:ext cx="3126177" cy="307777"/>
          </a:xfrm>
          <a:prstGeom prst="rect">
            <a:avLst/>
          </a:prstGeom>
        </p:spPr>
        <p:txBody>
          <a:bodyPr wrap="none">
            <a:spAutoFit/>
          </a:bodyPr>
          <a:lstStyle/>
          <a:p>
            <a:r>
              <a:rPr lang="ru-RU" sz="1400" b="1" baseline="-25000" dirty="0" smtClean="0">
                <a:latin typeface="Comic Sans MS" pitchFamily="66" charset="0"/>
              </a:rPr>
              <a:t>Экспансионистская кредитно-денежная политика</a:t>
            </a:r>
            <a:endParaRPr lang="ru-RU" sz="1400" dirty="0">
              <a:latin typeface="Comic Sans MS" pitchFamily="66" charset="0"/>
            </a:endParaRPr>
          </a:p>
        </p:txBody>
      </p:sp>
      <p:sp>
        <p:nvSpPr>
          <p:cNvPr id="11" name="Прямоугольник 10"/>
          <p:cNvSpPr/>
          <p:nvPr/>
        </p:nvSpPr>
        <p:spPr>
          <a:xfrm>
            <a:off x="6228184" y="6165304"/>
            <a:ext cx="2915816" cy="595035"/>
          </a:xfrm>
          <a:prstGeom prst="rect">
            <a:avLst/>
          </a:prstGeom>
        </p:spPr>
        <p:txBody>
          <a:bodyPr wrap="square">
            <a:spAutoFit/>
          </a:bodyPr>
          <a:lstStyle/>
          <a:p>
            <a:r>
              <a:rPr lang="ru-RU" sz="1400" baseline="-25000" dirty="0" smtClean="0">
                <a:latin typeface="Comic Sans MS" pitchFamily="66" charset="0"/>
              </a:rPr>
              <a:t>Рис. </a:t>
            </a:r>
            <a:r>
              <a:rPr lang="ru-RU" sz="1400" baseline="-25000" dirty="0" smtClean="0">
                <a:latin typeface="Comic Sans MS" pitchFamily="66" charset="0"/>
              </a:rPr>
              <a:t>7</a:t>
            </a:r>
            <a:r>
              <a:rPr lang="ru-RU" sz="1400" baseline="-25000" dirty="0" smtClean="0">
                <a:latin typeface="Comic Sans MS" pitchFamily="66" charset="0"/>
              </a:rPr>
              <a:t>. Экспансионистская кредитно-денежная политика сдвигает вправо кривую </a:t>
            </a:r>
            <a:r>
              <a:rPr lang="en-US" sz="1400" baseline="-25000" dirty="0" smtClean="0">
                <a:latin typeface="Comic Sans MS" pitchFamily="66" charset="0"/>
              </a:rPr>
              <a:t>AD, </a:t>
            </a:r>
            <a:r>
              <a:rPr lang="ru-RU" sz="1400" baseline="-25000" dirty="0" smtClean="0">
                <a:latin typeface="Comic Sans MS" pitchFamily="66" charset="0"/>
              </a:rPr>
              <a:t>повышая уровни выпуска и цен</a:t>
            </a:r>
            <a:endParaRPr lang="ru-RU" sz="1400" dirty="0">
              <a:latin typeface="Comic Sans MS" pitchFamily="66"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683568" y="332656"/>
            <a:ext cx="8231832" cy="5674444"/>
          </a:xfrm>
        </p:spPr>
        <p:txBody>
          <a:bodyPr>
            <a:normAutofit fontScale="85000" lnSpcReduction="20000"/>
          </a:bodyPr>
          <a:lstStyle/>
          <a:p>
            <a:pPr algn="ctr">
              <a:buNone/>
            </a:pPr>
            <a:r>
              <a:rPr lang="ru-RU" b="1" baseline="-25000" dirty="0" smtClean="0">
                <a:latin typeface="Comic Sans MS" pitchFamily="66" charset="0"/>
              </a:rPr>
              <a:t>Последствия кредитно-денежной политики в долгосрочном периоде</a:t>
            </a:r>
            <a:endParaRPr lang="ru-RU" b="1" dirty="0" smtClean="0">
              <a:latin typeface="Comic Sans MS" pitchFamily="66" charset="0"/>
            </a:endParaRPr>
          </a:p>
          <a:p>
            <a:pPr>
              <a:buFont typeface="Wingdings" pitchFamily="2" charset="2"/>
              <a:buChar char="Ø"/>
            </a:pPr>
            <a:r>
              <a:rPr lang="ru-RU" baseline="-25000" dirty="0" smtClean="0">
                <a:latin typeface="Comic Sans MS" pitchFamily="66" charset="0"/>
              </a:rPr>
              <a:t>Нужно отметить, что многие специалисты в сфере экономики считают, что изменения предложения денег в долгосрочном периоде будут, в основном, вызывать повышение уровня цен, очень незначительно воздействуя или вообще не влияя на реальный выпуск. Чтобы это понять, нам следует рассмотреть последствия изменения денежной массы при различных наклонах кривой </a:t>
            </a:r>
            <a:r>
              <a:rPr lang="en-US" i="1" baseline="-25000" dirty="0" smtClean="0">
                <a:latin typeface="Comic Sans MS" pitchFamily="66" charset="0"/>
              </a:rPr>
              <a:t>AS. </a:t>
            </a:r>
            <a:r>
              <a:rPr lang="ru-RU" i="1" baseline="-25000" dirty="0" smtClean="0">
                <a:latin typeface="Comic Sans MS" pitchFamily="66" charset="0"/>
              </a:rPr>
              <a:t>На рис. </a:t>
            </a:r>
            <a:r>
              <a:rPr lang="ru-RU" i="1" baseline="-25000" dirty="0" smtClean="0">
                <a:latin typeface="Comic Sans MS" pitchFamily="66" charset="0"/>
              </a:rPr>
              <a:t>7 </a:t>
            </a:r>
            <a:r>
              <a:rPr lang="ru-RU" i="1" baseline="-25000" dirty="0" smtClean="0">
                <a:latin typeface="Comic Sans MS" pitchFamily="66" charset="0"/>
              </a:rPr>
              <a:t>показано, что изменения кредитно-денежной политики окажут влияние на совокупный спрос и будут изменять реальный ВВП в краткосрочном периоде при неполном использовании ресурсов, а кривая </a:t>
            </a:r>
            <a:r>
              <a:rPr lang="en-US" i="1" baseline="-25000" dirty="0" smtClean="0">
                <a:latin typeface="Comic Sans MS" pitchFamily="66" charset="0"/>
              </a:rPr>
              <a:t>AS </a:t>
            </a:r>
            <a:r>
              <a:rPr lang="ru-RU" i="1" baseline="-25000" dirty="0" smtClean="0">
                <a:latin typeface="Comic Sans MS" pitchFamily="66" charset="0"/>
              </a:rPr>
              <a:t>будет относительно пологой.</a:t>
            </a:r>
            <a:endParaRPr lang="ru-RU" i="1" dirty="0" smtClean="0">
              <a:latin typeface="Comic Sans MS" pitchFamily="66" charset="0"/>
            </a:endParaRPr>
          </a:p>
          <a:p>
            <a:pPr>
              <a:buFont typeface="Wingdings" pitchFamily="2" charset="2"/>
              <a:buChar char="Ø"/>
            </a:pPr>
            <a:r>
              <a:rPr lang="ru-RU" baseline="-25000" dirty="0" smtClean="0">
                <a:latin typeface="Comic Sans MS" pitchFamily="66" charset="0"/>
              </a:rPr>
              <a:t>При анализе совокупного предложения, который мы предпримем в следующей главе, вы увидите, что кривая </a:t>
            </a:r>
            <a:r>
              <a:rPr lang="en-US" i="1" baseline="-25000" dirty="0" smtClean="0">
                <a:latin typeface="Comic Sans MS" pitchFamily="66" charset="0"/>
              </a:rPr>
              <a:t>AS </a:t>
            </a:r>
            <a:r>
              <a:rPr lang="ru-RU" i="1" baseline="-25000" dirty="0" smtClean="0">
                <a:latin typeface="Comic Sans MS" pitchFamily="66" charset="0"/>
              </a:rPr>
              <a:t>становится вертикальной или “квазивертикальной” в долгосрочном периоде по мере приспособления зарплаты и цен к более высоким ожидаемым уровням цен и заработной платы. Вы так же увидите, что по мере того, как цены и ставки зарплаты корректируются в долгосрочном периоде, воздействие смещения кривой </a:t>
            </a:r>
            <a:r>
              <a:rPr lang="en-US" i="1" baseline="-25000" dirty="0" smtClean="0">
                <a:latin typeface="Comic Sans MS" pitchFamily="66" charset="0"/>
              </a:rPr>
              <a:t>AD </a:t>
            </a:r>
            <a:r>
              <a:rPr lang="ru-RU" i="1" baseline="-25000" dirty="0" smtClean="0">
                <a:latin typeface="Comic Sans MS" pitchFamily="66" charset="0"/>
              </a:rPr>
              <a:t>на объем производства ослабевает и доминирующим становится его воздействие на цены. Это говорит о том, что в долгосрочном периоде степень гибкости цен и зарплаты повышается, поэтому влияние, которое оказывается изменением предложения денег, все больше отражается на росте цен и все меньше проявляется в реальном объеме производства.</a:t>
            </a:r>
            <a:endParaRPr lang="ru-RU" dirty="0">
              <a:latin typeface="Comic Sans MS" pitchFamily="66"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755576" y="260648"/>
            <a:ext cx="8159824" cy="2808312"/>
          </a:xfrm>
        </p:spPr>
        <p:txBody>
          <a:bodyPr>
            <a:normAutofit fontScale="70000" lnSpcReduction="20000"/>
          </a:bodyPr>
          <a:lstStyle/>
          <a:p>
            <a:pPr>
              <a:buFont typeface="Wingdings" pitchFamily="2" charset="2"/>
              <a:buChar char="Ø"/>
            </a:pPr>
            <a:r>
              <a:rPr lang="ru-RU" baseline="-25000" dirty="0" smtClean="0">
                <a:latin typeface="Comic Sans MS" pitchFamily="66" charset="0"/>
              </a:rPr>
              <a:t>Каким может быть интуитивное объяснение этого различия между краткосрочным и долгосрочным периодами? Для того чтобы продемонстрировать это различие, мы рассмотрим один очень упрощенный пример. Допустим, исходное состояние экономики показано на </a:t>
            </a:r>
            <a:r>
              <a:rPr lang="ru-RU" baseline="-25000" dirty="0" smtClean="0">
                <a:latin typeface="Comic Sans MS" pitchFamily="66" charset="0"/>
              </a:rPr>
              <a:t>рис.6</a:t>
            </a:r>
            <a:r>
              <a:rPr lang="ru-RU" baseline="-25000" dirty="0" smtClean="0">
                <a:latin typeface="Comic Sans MS" pitchFamily="66" charset="0"/>
              </a:rPr>
              <a:t>, где номинальный ВВП составляет 3000, а цены являются стабильными. Кредитно-денежная экспансия, которая повышает денежную массу на 10%, может увеличить уровень номинального ВВП также на 10% до 3300. Научные исследования, которые были проведены Робертом Дж. Гордоном </a:t>
            </a:r>
            <a:r>
              <a:rPr lang="en-US" baseline="-25000" dirty="0" smtClean="0">
                <a:latin typeface="Comic Sans MS" pitchFamily="66" charset="0"/>
              </a:rPr>
              <a:t>(Robert J. Gordon) </a:t>
            </a:r>
            <a:r>
              <a:rPr lang="ru-RU" baseline="-25000" dirty="0" smtClean="0">
                <a:latin typeface="Comic Sans MS" pitchFamily="66" charset="0"/>
              </a:rPr>
              <a:t>и другими экономистами, свидетельствуют о том, что в краткосрочном периоде “изменения номинального ВВП на две трети состоят из изменения выпуска и на одну треть из изменения цен". В течение первого года в нашем примере денежная экспансия должна увеличить реальный ВВП приблизительно на 7%, а уровень цен — примерно на 3%. (Или, как показывает рис. </a:t>
            </a:r>
            <a:r>
              <a:rPr lang="ru-RU" baseline="-25000" dirty="0" smtClean="0">
                <a:latin typeface="Comic Sans MS" pitchFamily="66" charset="0"/>
              </a:rPr>
              <a:t>7</a:t>
            </a:r>
            <a:r>
              <a:rPr lang="ru-RU" baseline="-25000" dirty="0" smtClean="0">
                <a:latin typeface="Comic Sans MS" pitchFamily="66" charset="0"/>
              </a:rPr>
              <a:t>, на относительно пологом участке кривой </a:t>
            </a:r>
            <a:r>
              <a:rPr lang="en-US" i="1" baseline="-25000" dirty="0" smtClean="0">
                <a:latin typeface="Comic Sans MS" pitchFamily="66" charset="0"/>
              </a:rPr>
              <a:t>AS </a:t>
            </a:r>
            <a:r>
              <a:rPr lang="ru-RU" i="1" baseline="-25000" dirty="0" smtClean="0">
                <a:latin typeface="Comic Sans MS" pitchFamily="66" charset="0"/>
              </a:rPr>
              <a:t>мы видим более заметное изменение </a:t>
            </a:r>
            <a:r>
              <a:rPr lang="en-US" i="1" baseline="-25000" dirty="0" smtClean="0">
                <a:latin typeface="Comic Sans MS" pitchFamily="66" charset="0"/>
              </a:rPr>
              <a:t>Q</a:t>
            </a:r>
            <a:r>
              <a:rPr lang="en-US" i="1" dirty="0" smtClean="0">
                <a:latin typeface="Comic Sans MS" pitchFamily="66" charset="0"/>
              </a:rPr>
              <a:t> </a:t>
            </a:r>
            <a:r>
              <a:rPr lang="ru-RU" i="1" baseline="-25000" dirty="0" smtClean="0">
                <a:latin typeface="Comic Sans MS" pitchFamily="66" charset="0"/>
              </a:rPr>
              <a:t>и едва </a:t>
            </a:r>
            <a:r>
              <a:rPr lang="ru-RU" i="1" baseline="-25000" dirty="0" smtClean="0">
                <a:latin typeface="Comic Sans MS" pitchFamily="66" charset="0"/>
              </a:rPr>
              <a:t>ощутимое изменение Р в результате смещения </a:t>
            </a:r>
            <a:r>
              <a:rPr lang="en-US" i="1" baseline="-25000" dirty="0" smtClean="0">
                <a:latin typeface="Comic Sans MS" pitchFamily="66" charset="0"/>
              </a:rPr>
              <a:t>AD.)</a:t>
            </a:r>
            <a:endParaRPr lang="ru-RU" i="1" dirty="0" smtClean="0">
              <a:latin typeface="Comic Sans MS" pitchFamily="66" charset="0"/>
            </a:endParaRPr>
          </a:p>
          <a:p>
            <a:endParaRPr lang="ru-RU" dirty="0"/>
          </a:p>
        </p:txBody>
      </p:sp>
      <p:pic>
        <p:nvPicPr>
          <p:cNvPr id="5" name="Picture 3"/>
          <p:cNvPicPr>
            <a:picLocks noChangeAspect="1" noChangeArrowheads="1"/>
          </p:cNvPicPr>
          <p:nvPr/>
        </p:nvPicPr>
        <p:blipFill>
          <a:blip r:embed="rId2" cstate="print"/>
          <a:srcRect/>
          <a:stretch>
            <a:fillRect/>
          </a:stretch>
        </p:blipFill>
        <p:spPr bwMode="auto">
          <a:xfrm>
            <a:off x="827584" y="3645024"/>
            <a:ext cx="4464496" cy="2486170"/>
          </a:xfrm>
          <a:prstGeom prst="rect">
            <a:avLst/>
          </a:prstGeom>
          <a:noFill/>
          <a:ln w="9525">
            <a:noFill/>
            <a:miter lim="800000"/>
            <a:headEnd/>
            <a:tailEnd/>
          </a:ln>
        </p:spPr>
      </p:pic>
      <p:sp>
        <p:nvSpPr>
          <p:cNvPr id="6" name="Прямоугольник 5"/>
          <p:cNvSpPr/>
          <p:nvPr/>
        </p:nvSpPr>
        <p:spPr>
          <a:xfrm rot="16200000">
            <a:off x="4490739" y="4719522"/>
            <a:ext cx="1972015" cy="369332"/>
          </a:xfrm>
          <a:prstGeom prst="rect">
            <a:avLst/>
          </a:prstGeom>
        </p:spPr>
        <p:txBody>
          <a:bodyPr wrap="none">
            <a:spAutoFit/>
          </a:bodyPr>
          <a:lstStyle/>
          <a:p>
            <a:r>
              <a:rPr lang="ru-RU" b="1" baseline="-25000" dirty="0" smtClean="0">
                <a:latin typeface="Comic Sans MS" pitchFamily="66" charset="0"/>
              </a:rPr>
              <a:t>Инвестиционный спрос</a:t>
            </a:r>
            <a:endParaRPr lang="ru-RU" dirty="0">
              <a:latin typeface="Comic Sans MS" pitchFamily="66" charset="0"/>
            </a:endParaRPr>
          </a:p>
        </p:txBody>
      </p:sp>
      <p:sp>
        <p:nvSpPr>
          <p:cNvPr id="7" name="Прямоугольник 6"/>
          <p:cNvSpPr/>
          <p:nvPr/>
        </p:nvSpPr>
        <p:spPr>
          <a:xfrm rot="16200000">
            <a:off x="14182" y="4706479"/>
            <a:ext cx="1132041" cy="369332"/>
          </a:xfrm>
          <a:prstGeom prst="rect">
            <a:avLst/>
          </a:prstGeom>
        </p:spPr>
        <p:txBody>
          <a:bodyPr wrap="none">
            <a:spAutoFit/>
          </a:bodyPr>
          <a:lstStyle/>
          <a:p>
            <a:r>
              <a:rPr lang="ru-RU" b="1" baseline="-25000" dirty="0" smtClean="0">
                <a:latin typeface="Comic Sans MS" pitchFamily="66" charset="0"/>
              </a:rPr>
              <a:t>Рынок денег</a:t>
            </a:r>
            <a:endParaRPr lang="ru-RU" dirty="0">
              <a:latin typeface="Comic Sans MS" pitchFamily="66" charset="0"/>
            </a:endParaRPr>
          </a:p>
        </p:txBody>
      </p:sp>
      <p:sp>
        <p:nvSpPr>
          <p:cNvPr id="8" name="Прямоугольник 7"/>
          <p:cNvSpPr/>
          <p:nvPr/>
        </p:nvSpPr>
        <p:spPr>
          <a:xfrm>
            <a:off x="899592" y="6165304"/>
            <a:ext cx="4650632" cy="451406"/>
          </a:xfrm>
          <a:prstGeom prst="rect">
            <a:avLst/>
          </a:prstGeom>
        </p:spPr>
        <p:txBody>
          <a:bodyPr wrap="none">
            <a:spAutoFit/>
          </a:bodyPr>
          <a:lstStyle/>
          <a:p>
            <a:r>
              <a:rPr lang="ru-RU" sz="1400" baseline="-25000" dirty="0" smtClean="0">
                <a:latin typeface="Comic Sans MS" pitchFamily="66" charset="0"/>
              </a:rPr>
              <a:t>Рис. 6. Центральный банк регулирует денежную массу, изменяя процентные </a:t>
            </a:r>
          </a:p>
          <a:p>
            <a:r>
              <a:rPr lang="ru-RU" sz="1400" baseline="-25000" dirty="0" smtClean="0">
                <a:latin typeface="Comic Sans MS" pitchFamily="66" charset="0"/>
              </a:rPr>
              <a:t>ставки и инвестиции, и таким образом воздействуя на ВВП</a:t>
            </a:r>
            <a:endParaRPr lang="ru-RU" sz="1400" dirty="0">
              <a:latin typeface="Comic Sans MS" pitchFamily="66" charset="0"/>
            </a:endParaRPr>
          </a:p>
        </p:txBody>
      </p:sp>
      <p:pic>
        <p:nvPicPr>
          <p:cNvPr id="9" name="Picture 2"/>
          <p:cNvPicPr>
            <a:picLocks noChangeAspect="1" noChangeArrowheads="1"/>
          </p:cNvPicPr>
          <p:nvPr/>
        </p:nvPicPr>
        <p:blipFill>
          <a:blip r:embed="rId3" cstate="print"/>
          <a:srcRect/>
          <a:stretch>
            <a:fillRect/>
          </a:stretch>
        </p:blipFill>
        <p:spPr bwMode="auto">
          <a:xfrm>
            <a:off x="6300192" y="3429000"/>
            <a:ext cx="2555034" cy="2664296"/>
          </a:xfrm>
          <a:prstGeom prst="rect">
            <a:avLst/>
          </a:prstGeom>
          <a:noFill/>
          <a:ln w="9525">
            <a:noFill/>
            <a:miter lim="800000"/>
            <a:headEnd/>
            <a:tailEnd/>
          </a:ln>
        </p:spPr>
      </p:pic>
      <p:sp>
        <p:nvSpPr>
          <p:cNvPr id="10" name="Прямоугольник 9"/>
          <p:cNvSpPr/>
          <p:nvPr/>
        </p:nvSpPr>
        <p:spPr>
          <a:xfrm>
            <a:off x="6017823" y="3068960"/>
            <a:ext cx="3126177" cy="307777"/>
          </a:xfrm>
          <a:prstGeom prst="rect">
            <a:avLst/>
          </a:prstGeom>
        </p:spPr>
        <p:txBody>
          <a:bodyPr wrap="none">
            <a:spAutoFit/>
          </a:bodyPr>
          <a:lstStyle/>
          <a:p>
            <a:r>
              <a:rPr lang="ru-RU" sz="1400" b="1" baseline="-25000" dirty="0" smtClean="0">
                <a:latin typeface="Comic Sans MS" pitchFamily="66" charset="0"/>
              </a:rPr>
              <a:t>Экспансионистская кредитно-денежная политика</a:t>
            </a:r>
            <a:endParaRPr lang="ru-RU" sz="1400" dirty="0">
              <a:latin typeface="Comic Sans MS" pitchFamily="66" charset="0"/>
            </a:endParaRPr>
          </a:p>
        </p:txBody>
      </p:sp>
      <p:sp>
        <p:nvSpPr>
          <p:cNvPr id="11" name="Прямоугольник 10"/>
          <p:cNvSpPr/>
          <p:nvPr/>
        </p:nvSpPr>
        <p:spPr>
          <a:xfrm>
            <a:off x="6228184" y="6165304"/>
            <a:ext cx="2915816" cy="595035"/>
          </a:xfrm>
          <a:prstGeom prst="rect">
            <a:avLst/>
          </a:prstGeom>
        </p:spPr>
        <p:txBody>
          <a:bodyPr wrap="square">
            <a:spAutoFit/>
          </a:bodyPr>
          <a:lstStyle/>
          <a:p>
            <a:r>
              <a:rPr lang="ru-RU" sz="1400" baseline="-25000" dirty="0" smtClean="0">
                <a:latin typeface="Comic Sans MS" pitchFamily="66" charset="0"/>
              </a:rPr>
              <a:t>Рис. </a:t>
            </a:r>
            <a:r>
              <a:rPr lang="ru-RU" sz="1400" baseline="-25000" dirty="0" smtClean="0">
                <a:latin typeface="Comic Sans MS" pitchFamily="66" charset="0"/>
              </a:rPr>
              <a:t>7</a:t>
            </a:r>
            <a:r>
              <a:rPr lang="ru-RU" sz="1400" baseline="-25000" dirty="0" smtClean="0">
                <a:latin typeface="Comic Sans MS" pitchFamily="66" charset="0"/>
              </a:rPr>
              <a:t>. Экспансионистская кредитно-денежная политика сдвигает вправо кривую </a:t>
            </a:r>
            <a:r>
              <a:rPr lang="en-US" sz="1400" baseline="-25000" dirty="0" smtClean="0">
                <a:latin typeface="Comic Sans MS" pitchFamily="66" charset="0"/>
              </a:rPr>
              <a:t>AD, </a:t>
            </a:r>
            <a:r>
              <a:rPr lang="ru-RU" sz="1400" baseline="-25000" dirty="0" smtClean="0">
                <a:latin typeface="Comic Sans MS" pitchFamily="66" charset="0"/>
              </a:rPr>
              <a:t>повышая уровни выпуска и цен</a:t>
            </a:r>
            <a:endParaRPr lang="ru-RU" sz="1400" dirty="0">
              <a:latin typeface="Comic Sans MS" pitchFamily="66"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899592" y="476672"/>
            <a:ext cx="8015808" cy="5530428"/>
          </a:xfrm>
        </p:spPr>
        <p:txBody>
          <a:bodyPr>
            <a:normAutofit fontScale="70000" lnSpcReduction="20000"/>
          </a:bodyPr>
          <a:lstStyle/>
          <a:p>
            <a:pPr>
              <a:buFont typeface="Wingdings" pitchFamily="2" charset="2"/>
              <a:buChar char="Ø"/>
            </a:pPr>
            <a:r>
              <a:rPr lang="ru-RU" baseline="-25000" dirty="0" smtClean="0">
                <a:latin typeface="Comic Sans MS" pitchFamily="66" charset="0"/>
              </a:rPr>
              <a:t>Но по прошествии некоторого времени, зарплаты и цены смогут лучше приспособиться к возросшим уровням цен и выпуска. Возросший спрос на рынках труда и товарных </a:t>
            </a:r>
            <a:r>
              <a:rPr lang="ru-RU" baseline="-25000" dirty="0" smtClean="0">
                <a:latin typeface="Comic Sans MS" pitchFamily="66" charset="0"/>
              </a:rPr>
              <a:t>рынках</a:t>
            </a:r>
            <a:r>
              <a:rPr lang="ru-RU" dirty="0" smtClean="0">
                <a:latin typeface="Comic Sans MS" pitchFamily="66" charset="0"/>
              </a:rPr>
              <a:t> </a:t>
            </a:r>
            <a:r>
              <a:rPr lang="ru-RU" baseline="-25000" dirty="0" smtClean="0">
                <a:latin typeface="Comic Sans MS" pitchFamily="66" charset="0"/>
              </a:rPr>
              <a:t>приведет </a:t>
            </a:r>
            <a:r>
              <a:rPr lang="ru-RU" baseline="-25000" dirty="0" smtClean="0">
                <a:latin typeface="Comic Sans MS" pitchFamily="66" charset="0"/>
              </a:rPr>
              <a:t>к росту цен и зарплат; будет осуществляться корректировка заработной платы для отражения возросшего прожиточного минимума; учет в контрактах повышения прожиточного минимума повлечет за собой дальнейшее увеличение цен и зарплаты. По </a:t>
            </a:r>
            <a:r>
              <a:rPr lang="ru-RU" baseline="-25000" dirty="0" smtClean="0">
                <a:latin typeface="Comic Sans MS" pitchFamily="66" charset="0"/>
              </a:rPr>
              <a:t>прошествии </a:t>
            </a:r>
            <a:r>
              <a:rPr lang="ru-RU" baseline="-25000" dirty="0" smtClean="0">
                <a:latin typeface="Comic Sans MS" pitchFamily="66" charset="0"/>
              </a:rPr>
              <a:t>второго года, цены, может быть, увеличатся еще на 1-2%, в то же время выпуск будет лишь на 5-6% превышать свой исходный уровень. В течение третьего года, скорее всего, вновь будет наблюдаться рост цен и уменьшение объема производства. Когда эти процессы завершатся? Они могут длиться годами и даже десятилетиями до тех пор, пока увеличение цен не достигнет всех 10%, а выпуск не вернется к своему начальному уровню. Так кредитно-денежная политика вызвала рост цен и ставок зарплаты приблизительно на 10%, при этом оставив без изменений реальный объем производства.	</a:t>
            </a:r>
            <a:endParaRPr lang="ru-RU" dirty="0" smtClean="0">
              <a:latin typeface="Comic Sans MS" pitchFamily="66" charset="0"/>
            </a:endParaRPr>
          </a:p>
          <a:p>
            <a:pPr>
              <a:buFont typeface="Wingdings" pitchFamily="2" charset="2"/>
              <a:buChar char="Ø"/>
            </a:pPr>
            <a:r>
              <a:rPr lang="ru-RU" baseline="-25000" dirty="0" smtClean="0">
                <a:latin typeface="Comic Sans MS" pitchFamily="66" charset="0"/>
              </a:rPr>
              <a:t>В конечном итоге, все первоначальные значения повысились на 10%, при этом все реальные — остались прежними. Такие номинальные переменные как дефлятор ВВП, ИПЦ, номинальный ВВП, ставки заработной платы, денежная масса, потребление, импорт, измеренный в долларах, долларовая ценность богатства и т.п. увеличились на 10%. Однако при этом реальный ВВП, реальное потребление, реальные ставки заработной платы, реальные доходы и реальная ценность богатства ничуть не изменились в результате проведения кредитно-денежной политики. В этом случае мы говорим, что деньги в долгосрочном периоде нейтральны.</a:t>
            </a:r>
            <a:endParaRPr lang="ru-RU" dirty="0">
              <a:latin typeface="Comic Sans MS" pitchFamily="66"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3568" y="188640"/>
            <a:ext cx="8229600" cy="1162050"/>
          </a:xfrm>
        </p:spPr>
        <p:txBody>
          <a:bodyPr/>
          <a:lstStyle/>
          <a:p>
            <a:pPr algn="ctr"/>
            <a:r>
              <a:rPr lang="ru-RU" b="1" baseline="-25000" dirty="0" smtClean="0"/>
              <a:t>ДЕЯТЕЛЬНОСТЬ ЦЕНТРАЛЬНОГО БАНКА </a:t>
            </a:r>
            <a:br>
              <a:rPr lang="ru-RU" b="1" baseline="-25000" dirty="0" smtClean="0"/>
            </a:br>
            <a:r>
              <a:rPr lang="ru-RU" b="1" baseline="-25000" dirty="0" smtClean="0"/>
              <a:t>И </a:t>
            </a:r>
            <a:br>
              <a:rPr lang="ru-RU" b="1" baseline="-25000" dirty="0" smtClean="0"/>
            </a:br>
            <a:r>
              <a:rPr lang="ru-RU" b="1" baseline="-25000" dirty="0" smtClean="0"/>
              <a:t>ФЕДЕРАЛЬНАЯ РЕЗЕРВНАЯ СИСТЕМА</a:t>
            </a:r>
            <a:endParaRPr lang="ru-RU" dirty="0"/>
          </a:p>
        </p:txBody>
      </p:sp>
      <p:sp>
        <p:nvSpPr>
          <p:cNvPr id="4" name="Содержимое 3"/>
          <p:cNvSpPr>
            <a:spLocks noGrp="1"/>
          </p:cNvSpPr>
          <p:nvPr>
            <p:ph sz="half" idx="1"/>
          </p:nvPr>
        </p:nvSpPr>
        <p:spPr>
          <a:xfrm>
            <a:off x="755576" y="1556792"/>
            <a:ext cx="8064896" cy="4644008"/>
          </a:xfrm>
        </p:spPr>
        <p:txBody>
          <a:bodyPr>
            <a:normAutofit/>
          </a:bodyPr>
          <a:lstStyle/>
          <a:p>
            <a:pPr>
              <a:buFont typeface="Wingdings" pitchFamily="2" charset="2"/>
              <a:buChar char="Ø"/>
            </a:pPr>
            <a:r>
              <a:rPr lang="ru-RU" sz="2800" b="1" baseline="-25000" dirty="0" smtClean="0">
                <a:latin typeface="Comic Sans MS" pitchFamily="66" charset="0"/>
              </a:rPr>
              <a:t>Структура Федеральной резервной системы</a:t>
            </a:r>
          </a:p>
          <a:p>
            <a:pPr>
              <a:buFont typeface="Wingdings" pitchFamily="2" charset="2"/>
              <a:buChar char="Ø"/>
            </a:pPr>
            <a:r>
              <a:rPr lang="ru-RU" sz="2000" b="1" baseline="-25000" dirty="0" smtClean="0">
                <a:latin typeface="Comic Sans MS" pitchFamily="66" charset="0"/>
              </a:rPr>
              <a:t>История. </a:t>
            </a:r>
            <a:r>
              <a:rPr lang="ru-RU" sz="1600" baseline="-25000" dirty="0" smtClean="0">
                <a:latin typeface="Comic Sans MS" pitchFamily="66" charset="0"/>
              </a:rPr>
              <a:t>На протяжении XIX столетия Соединенные Штаты Америки неоднократно переживали банковскую панику. Она возникала в случаях, когда люди внезапно пытались перевести свои банковские вклады в наличность .</a:t>
            </a:r>
            <a:r>
              <a:rPr lang="ru-RU" sz="1600" dirty="0" smtClean="0">
                <a:latin typeface="Comic Sans MS" pitchFamily="66" charset="0"/>
              </a:rPr>
              <a:t> </a:t>
            </a:r>
            <a:r>
              <a:rPr lang="ru-RU" sz="1600" baseline="-25000" dirty="0" smtClean="0">
                <a:latin typeface="Comic Sans MS" pitchFamily="66" charset="0"/>
              </a:rPr>
              <a:t>Придя в банк, они обнаруживали, что он не имеет соответствующего запаса наличных денег, потому что предложение наличных было фиксировано и оказалось меньше всего объема банковских вкладов. Это вызвало волну банкротств банков и экономический спад. Вследствие особенно сильной паники в 1907 году, развернувшиеся дискуссии и агитация населения привели к принятию Закона о Федеральной резервной системе в 1913 году, который “предусматривал создание Федеральных резервных банков, которые бы обеспечивали надежность национальной валюты”.</a:t>
            </a:r>
            <a:endParaRPr lang="ru-RU" sz="1600" dirty="0" smtClean="0">
              <a:latin typeface="Comic Sans MS" pitchFamily="66" charset="0"/>
            </a:endParaRPr>
          </a:p>
          <a:p>
            <a:pPr>
              <a:buFont typeface="Wingdings" pitchFamily="2" charset="2"/>
              <a:buChar char="Ø"/>
            </a:pPr>
            <a:r>
              <a:rPr lang="ru-RU" sz="1600" baseline="-25000" dirty="0" smtClean="0">
                <a:latin typeface="Comic Sans MS" pitchFamily="66" charset="0"/>
              </a:rPr>
              <a:t>В соответствии с действующим законодательством, Федеральная резервная система включает в себя 12 региональных Федеральных резервных банков, которые расположены в Нью-Йорке, Чикаго, Ричмонде, Далласе, Сан-Франциско и других крупных городах Америки. Сначала данная региональная структура была создана в популистских целях для обеспечения того, чтобы различные регионы могли высказать свое мнение при решении вопросов управления банковской системой, а также для того, чтобы избежать слишком большой концентрации власти Центрального банка в Вашингтоне или в руках банкиров из восточных регионов страны. На сегодняшний день каждый региональный Федеральный резервный банк принимает участие в управлении банковскими операциями, которые касаются всей страны в целом, регулирует денежное обращение, контролирует банки в своем районе.</a:t>
            </a:r>
            <a:endParaRPr lang="ru-RU" sz="1600" dirty="0" smtClean="0">
              <a:latin typeface="Comic Sans MS" pitchFamily="66" charset="0"/>
            </a:endParaRPr>
          </a:p>
          <a:p>
            <a:pPr>
              <a:buFont typeface="Wingdings" pitchFamily="2" charset="2"/>
              <a:buChar char="Ø"/>
            </a:pPr>
            <a:endParaRPr lang="ru-RU" sz="2000" dirty="0">
              <a:latin typeface="Comic Sans MS" pitchFamily="66"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611560" y="188640"/>
            <a:ext cx="8303840" cy="3456384"/>
          </a:xfrm>
        </p:spPr>
        <p:txBody>
          <a:bodyPr>
            <a:normAutofit fontScale="70000" lnSpcReduction="20000"/>
          </a:bodyPr>
          <a:lstStyle/>
          <a:p>
            <a:pPr marL="582930" indent="-514350">
              <a:buFont typeface="Wingdings" pitchFamily="2" charset="2"/>
              <a:buChar char="Ø"/>
            </a:pPr>
            <a:r>
              <a:rPr lang="ru-RU" baseline="-25000" dirty="0" smtClean="0">
                <a:latin typeface="Comic Sans MS" pitchFamily="66" charset="0"/>
              </a:rPr>
              <a:t>Однако необходимо предупредить: сценарий, в соответствии с которым изменения денежной массы вызывают пропорциональные изменения реальных переменных, интуитивно вероятен и подтверждается определенными эмпирическими исследованиями. Но вместе с тем, он не является универсальным законом. Долгосрочный период может быть отрезком времени, который охватывает несколько десятилетий; различные события за границей могут отклонить экономику с идеализированной долгосрочной траектории; а изменения в процентных ставках могут оказать необратимое воздействие наконечный результат. Таким образом, нейтральность денег в долгосрочном периоде — это всего-навсего тенденция, а не универсальный закон.</a:t>
            </a:r>
            <a:endParaRPr lang="ru-RU" dirty="0" smtClean="0">
              <a:latin typeface="Comic Sans MS" pitchFamily="66" charset="0"/>
            </a:endParaRPr>
          </a:p>
          <a:p>
            <a:pPr marL="582930" lvl="0" indent="-514350">
              <a:buFont typeface="Wingdings" pitchFamily="2" charset="2"/>
              <a:buChar char="Ø"/>
            </a:pPr>
            <a:r>
              <a:rPr lang="ru-RU" baseline="-25000" dirty="0" smtClean="0">
                <a:latin typeface="Comic Sans MS" pitchFamily="66" charset="0"/>
              </a:rPr>
              <a:t>Н</a:t>
            </a:r>
            <a:r>
              <a:rPr lang="ru-RU" baseline="-25000" dirty="0" smtClean="0">
                <a:latin typeface="Comic Sans MS" pitchFamily="66" charset="0"/>
              </a:rPr>
              <a:t>ам </a:t>
            </a:r>
            <a:r>
              <a:rPr lang="ru-RU" baseline="-25000" dirty="0" smtClean="0">
                <a:latin typeface="Comic Sans MS" pitchFamily="66" charset="0"/>
              </a:rPr>
              <a:t>хотелось бы отметить тот факт, что рассмотрение роли кредитно-денежной политики было проведено без учета фискальной политики. На самом деле, какими бы ни были философские пристрастия членов правительства, в любой развитой экономике одновременно осуществляется фискальная и кредитно-денежная политика</a:t>
            </a:r>
            <a:r>
              <a:rPr lang="ru-RU" baseline="-25000" dirty="0" smtClean="0">
                <a:latin typeface="Comic Sans MS" pitchFamily="66" charset="0"/>
              </a:rPr>
              <a:t>. </a:t>
            </a:r>
            <a:r>
              <a:rPr lang="ru-RU" baseline="-25000" dirty="0" smtClean="0">
                <a:latin typeface="Comic Sans MS" pitchFamily="66" charset="0"/>
              </a:rPr>
              <a:t>При этом каждая политика имеет свои преимущества и недостатки. </a:t>
            </a:r>
            <a:endParaRPr lang="ru-RU" dirty="0" smtClean="0">
              <a:latin typeface="Comic Sans MS" pitchFamily="66" charset="0"/>
            </a:endParaRPr>
          </a:p>
          <a:p>
            <a:pPr marL="582930" indent="-514350">
              <a:buFont typeface="Wingdings" pitchFamily="2" charset="2"/>
              <a:buChar char="Ø"/>
            </a:pPr>
            <a:endParaRPr lang="ru-RU" dirty="0">
              <a:latin typeface="Comic Sans MS" pitchFamily="66" charset="0"/>
            </a:endParaRPr>
          </a:p>
        </p:txBody>
      </p:sp>
      <p:sp>
        <p:nvSpPr>
          <p:cNvPr id="5" name="Содержимое 3"/>
          <p:cNvSpPr txBox="1">
            <a:spLocks/>
          </p:cNvSpPr>
          <p:nvPr/>
        </p:nvSpPr>
        <p:spPr>
          <a:xfrm>
            <a:off x="611560" y="3356992"/>
            <a:ext cx="3384376" cy="2736304"/>
          </a:xfrm>
          <a:prstGeom prst="rect">
            <a:avLst/>
          </a:prstGeom>
        </p:spPr>
        <p:txBody>
          <a:bodyPr vert="horz">
            <a:normAutofit/>
          </a:bodyPr>
          <a:lstStyle/>
          <a:p>
            <a:pPr marL="582930" lvl="0" indent="-514350">
              <a:spcBef>
                <a:spcPts val="700"/>
              </a:spcBef>
              <a:buClr>
                <a:schemeClr val="tx2"/>
              </a:buClr>
              <a:buSzPct val="95000"/>
            </a:pPr>
            <a:endParaRPr kumimoji="0" lang="ru-RU" sz="3200" b="0" i="0" u="none" strike="noStrike" kern="1200" cap="none" spc="0" normalizeH="0" baseline="0" noProof="0" dirty="0">
              <a:ln>
                <a:noFill/>
              </a:ln>
              <a:solidFill>
                <a:schemeClr val="tx1"/>
              </a:solidFill>
              <a:effectLst/>
              <a:uLnTx/>
              <a:uFillTx/>
              <a:latin typeface="Comic Sans MS" pitchFamily="66" charset="0"/>
            </a:endParaRPr>
          </a:p>
        </p:txBody>
      </p:sp>
      <p:pic>
        <p:nvPicPr>
          <p:cNvPr id="6" name="Рисунок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267744" y="3573016"/>
            <a:ext cx="5007453" cy="2921014"/>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683568" y="404664"/>
            <a:ext cx="8231832" cy="5602436"/>
          </a:xfrm>
        </p:spPr>
        <p:txBody>
          <a:bodyPr>
            <a:normAutofit fontScale="62500" lnSpcReduction="20000"/>
          </a:bodyPr>
          <a:lstStyle/>
          <a:p>
            <a:pPr algn="ctr">
              <a:buNone/>
            </a:pPr>
            <a:r>
              <a:rPr lang="ru-RU" sz="4500" b="1" baseline="-25000" dirty="0" smtClean="0">
                <a:latin typeface="Comic Sans MS" pitchFamily="66" charset="0"/>
              </a:rPr>
              <a:t>От совокупного спроса к совокупному предложению</a:t>
            </a:r>
            <a:endParaRPr lang="ru-RU" sz="4500" b="1" dirty="0" smtClean="0">
              <a:latin typeface="Comic Sans MS" pitchFamily="66" charset="0"/>
            </a:endParaRPr>
          </a:p>
          <a:p>
            <a:pPr>
              <a:buFont typeface="Wingdings" pitchFamily="2" charset="2"/>
              <a:buChar char="Ø"/>
            </a:pPr>
            <a:r>
              <a:rPr lang="ru-RU" baseline="-25000" dirty="0" smtClean="0">
                <a:latin typeface="Comic Sans MS" pitchFamily="66" charset="0"/>
              </a:rPr>
              <a:t>Итак, мы закончили наш вводный анализ факторов, определяющих совокупный спрос. Давайте еще раз повторим и обобщим изученный материал. Мы рассмотрели основные положения теории совокупного спроса и выяснили, что </a:t>
            </a:r>
            <a:r>
              <a:rPr lang="en-US" i="1" baseline="-25000" dirty="0" smtClean="0">
                <a:latin typeface="Comic Sans MS" pitchFamily="66" charset="0"/>
              </a:rPr>
              <a:t>AD </a:t>
            </a:r>
            <a:r>
              <a:rPr lang="ru-RU" i="1" baseline="-25000" dirty="0" smtClean="0">
                <a:latin typeface="Comic Sans MS" pitchFamily="66" charset="0"/>
              </a:rPr>
              <a:t>определяется такими экзогенными или автономными факторами, как инвестиции и чистый экспорт, одновременно с кредитно-денежной и фискальной политиками государства. В краткосрочном периоде изменения этих факторов вызывают изменение расходов, уровней выпуска и цен.</a:t>
            </a:r>
            <a:endParaRPr lang="ru-RU" i="1" dirty="0" smtClean="0">
              <a:latin typeface="Comic Sans MS" pitchFamily="66" charset="0"/>
            </a:endParaRPr>
          </a:p>
          <a:p>
            <a:pPr>
              <a:buFont typeface="Wingdings" pitchFamily="2" charset="2"/>
              <a:buChar char="Ø"/>
            </a:pPr>
            <a:r>
              <a:rPr lang="ru-RU" baseline="-25000" dirty="0" smtClean="0">
                <a:latin typeface="Comic Sans MS" pitchFamily="66" charset="0"/>
              </a:rPr>
              <a:t>В современном мире, который характеризуется своей изменчивостью, экономика любой страны подвержена влиянию самых неожиданных разнообразных факторов, имеющих как внутреннее так и “заграничное” происхождение. Войны, революции, долговые кризисы, шоки, связанные с возрастанием цен на нефть, а также ошибки правительства вызывали рост инфляции или большую безработицу или же и то и другое в период стагфляции. Так как не существует автоматического самокорректирующегося механизма, который был бы способен быстро устранить макроэкономические колебания, на сегодняшний день правительства несут ответственность за смягчение колебаний экономического цикла. Однако даже самое мудрое правительство не в состоянии устранить безработицу и инфляцию, постоянно сталкиваясь с новыми проблемами.</a:t>
            </a:r>
            <a:endParaRPr lang="ru-RU" dirty="0" smtClean="0">
              <a:latin typeface="Comic Sans MS" pitchFamily="66" charset="0"/>
            </a:endParaRPr>
          </a:p>
          <a:p>
            <a:pPr>
              <a:buFont typeface="Wingdings" pitchFamily="2" charset="2"/>
              <a:buChar char="Ø"/>
            </a:pPr>
            <a:r>
              <a:rPr lang="ru-RU" baseline="-25000" dirty="0" smtClean="0">
                <a:latin typeface="Comic Sans MS" pitchFamily="66" charset="0"/>
              </a:rPr>
              <a:t>Мы приступаем к изучению экономического роста, совокупного предложения и экономической политики. Наш анализ мы начнем с рассмотрения процесса долгосрочного экономического роста, который поможет углубить наше понимание факторов, определяющих потенциальный выпуск и совокупное предложение. После этого мы обратимся к исследованию проблем взаимосвязи инфляции и безработицы и рассмотрим, насколько серьезно перед современным рыночным хозяйством стоит проблема поддержания стабильных цен. Мы также уделим внимание изучению открытой экономики. Наконец, мы вернемся к главным проблемам сегодняшней макроэкономической политики: взаимосвязи между фискальной и кредитно-денежной политикой, потребности обеспечения долгосрочного экономического роста.</a:t>
            </a:r>
            <a:endParaRPr lang="ru-RU" dirty="0">
              <a:latin typeface="Comic Sans MS" pitchFamily="66"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idx="1"/>
          </p:nvPr>
        </p:nvSpPr>
        <p:spPr>
          <a:xfrm>
            <a:off x="467544" y="1484784"/>
            <a:ext cx="8424936" cy="4824536"/>
          </a:xfrm>
        </p:spPr>
        <p:txBody>
          <a:bodyPr>
            <a:normAutofit/>
          </a:bodyPr>
          <a:lstStyle/>
          <a:p>
            <a:pPr algn="ctr"/>
            <a:r>
              <a:rPr lang="ru-RU" sz="2800" b="1" baseline="-25000" dirty="0" smtClean="0">
                <a:latin typeface="Comic Sans MS" pitchFamily="66" charset="0"/>
              </a:rPr>
              <a:t>Деятельность Центрального банка и Федеральная резервная система</a:t>
            </a:r>
            <a:endParaRPr lang="ru-RU" sz="2800" b="1" dirty="0" smtClean="0">
              <a:latin typeface="Comic Sans MS" pitchFamily="66" charset="0"/>
            </a:endParaRPr>
          </a:p>
          <a:p>
            <a:pPr marL="512064" indent="-457200">
              <a:buFont typeface="+mj-lt"/>
              <a:buAutoNum type="arabicPeriod"/>
            </a:pPr>
            <a:endParaRPr lang="ru-RU" sz="2400" baseline="-25000" dirty="0" smtClean="0">
              <a:latin typeface="Comic Sans MS" pitchFamily="66" charset="0"/>
            </a:endParaRPr>
          </a:p>
          <a:p>
            <a:pPr marL="512064" indent="-457200">
              <a:buFont typeface="+mj-lt"/>
              <a:buAutoNum type="arabicPeriod"/>
            </a:pPr>
            <a:r>
              <a:rPr lang="ru-RU" sz="2400" baseline="-25000" dirty="0" smtClean="0">
                <a:latin typeface="Comic Sans MS" pitchFamily="66" charset="0"/>
              </a:rPr>
              <a:t>Федеральная </a:t>
            </a:r>
            <a:r>
              <a:rPr lang="ru-RU" sz="2400" baseline="-25000" dirty="0" smtClean="0">
                <a:latin typeface="Comic Sans MS" pitchFamily="66" charset="0"/>
              </a:rPr>
              <a:t>резервная система представляет собой Центральный банк (США), банк банков. Цели ФРС В это обеспечение долгосрочного экономического роста, поддержание высокого уровня занятости и порядка на финансовых рынках. Кроме того, одной из главных задач ФРС является сохранение умеренной стабильности цен.</a:t>
            </a:r>
          </a:p>
          <a:p>
            <a:pPr marL="512064" indent="-457200">
              <a:buFont typeface="+mj-lt"/>
              <a:buAutoNum type="arabicPeriod"/>
            </a:pPr>
            <a:r>
              <a:rPr lang="ru-RU" sz="2400" baseline="-25000" dirty="0" smtClean="0">
                <a:latin typeface="Comic Sans MS" pitchFamily="66" charset="0"/>
              </a:rPr>
              <a:t>Федеральная резервная система (или ФРС) была основана в 1913 году для того, чтобы осуществлять контроль за </a:t>
            </a:r>
            <a:r>
              <a:rPr lang="ru-RU" sz="2400" baseline="-25000" dirty="0" smtClean="0">
                <a:latin typeface="Comic Sans MS" pitchFamily="66" charset="0"/>
              </a:rPr>
              <a:t>денежной</a:t>
            </a:r>
            <a:r>
              <a:rPr lang="ru-RU" sz="2400" dirty="0" smtClean="0">
                <a:latin typeface="Comic Sans MS" pitchFamily="66" charset="0"/>
              </a:rPr>
              <a:t> </a:t>
            </a:r>
            <a:r>
              <a:rPr lang="ru-RU" sz="2400" baseline="-25000" dirty="0" smtClean="0">
                <a:latin typeface="Comic Sans MS" pitchFamily="66" charset="0"/>
              </a:rPr>
              <a:t>массой </a:t>
            </a:r>
            <a:r>
              <a:rPr lang="ru-RU" sz="2400" baseline="-25000" dirty="0" smtClean="0">
                <a:latin typeface="Comic Sans MS" pitchFamily="66" charset="0"/>
              </a:rPr>
              <a:t>и условиями кредитования в государстве, а также, чтобы выступать последним кредитором в критической ситуации. Ключевыми органами ФРС являются Совет управляющих и Федеральный Комитет по операциям на открытом рынке (ФКООР). Федеральная резервная система действует как независимое государственное учреждение и имеет большую свободу действий при определении курса кредитно-денежной политики.</a:t>
            </a:r>
            <a:endParaRPr lang="ru-RU" sz="2400" dirty="0">
              <a:latin typeface="Comic Sans MS" pitchFamily="66" charset="0"/>
            </a:endParaRPr>
          </a:p>
        </p:txBody>
      </p:sp>
      <p:sp>
        <p:nvSpPr>
          <p:cNvPr id="3" name="Заголовок 2"/>
          <p:cNvSpPr>
            <a:spLocks noGrp="1"/>
          </p:cNvSpPr>
          <p:nvPr>
            <p:ph type="title"/>
          </p:nvPr>
        </p:nvSpPr>
        <p:spPr>
          <a:xfrm>
            <a:off x="755576" y="332656"/>
            <a:ext cx="8156448" cy="777240"/>
          </a:xfrm>
        </p:spPr>
        <p:txBody>
          <a:bodyPr/>
          <a:lstStyle/>
          <a:p>
            <a:pPr algn="ctr"/>
            <a:r>
              <a:rPr lang="ru-RU" b="1" baseline="-25000" dirty="0" smtClean="0">
                <a:latin typeface="Comic Sans MS" pitchFamily="66" charset="0"/>
              </a:rPr>
              <a:t>РЕЗЮМЕ</a:t>
            </a:r>
            <a:endParaRPr lang="ru-RU" dirty="0">
              <a:latin typeface="Comic Sans MS" pitchFamily="66"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539552" y="476672"/>
            <a:ext cx="8208912" cy="5976664"/>
          </a:xfrm>
        </p:spPr>
        <p:txBody>
          <a:bodyPr>
            <a:normAutofit fontScale="77500" lnSpcReduction="20000"/>
          </a:bodyPr>
          <a:lstStyle/>
          <a:p>
            <a:pPr marL="582930" indent="-514350">
              <a:buFont typeface="+mj-lt"/>
              <a:buAutoNum type="arabicPeriod" startAt="3"/>
            </a:pPr>
            <a:r>
              <a:rPr lang="ru-RU" baseline="-25000" dirty="0" smtClean="0">
                <a:latin typeface="Comic Sans MS" pitchFamily="66" charset="0"/>
              </a:rPr>
              <a:t>Основными инструментами осуществления политики ФРС являются: операции на открытом рынке; учетная ставка по</a:t>
            </a:r>
            <a:r>
              <a:rPr lang="ru-RU" baseline="-25000" dirty="0" smtClean="0">
                <a:latin typeface="Comic Sans MS" pitchFamily="66" charset="0"/>
              </a:rPr>
              <a:t> кредитам для коммерческих банков; обязательные резервные требования к депозитным учреждениям. Применяя данные инструменты, ФРС оказывает воздействие на промежуточные целевые переменные—уровень банковских резервов, рыночные ставки процента и денежную массу. Все эти операции имеют своей целью достижение конечных целей кредитно-денежной политики — обеспечение самой лучшей комбинации: низкой инфляции, низкого уровня безработицы, быстрого роста ВВП и стабильных финансовых рынков. Кроме того, Федеральная резервная система, взаимодействуя с другими федеральными органами власти, должна поддерживать внутреннюю и международную финансовые системы в периоды кризиса.</a:t>
            </a:r>
            <a:endParaRPr lang="ru-RU" dirty="0" smtClean="0">
              <a:latin typeface="Comic Sans MS" pitchFamily="66" charset="0"/>
            </a:endParaRPr>
          </a:p>
          <a:p>
            <a:pPr marL="582930" indent="-514350">
              <a:buFont typeface="+mj-lt"/>
              <a:buAutoNum type="arabicPeriod" startAt="3"/>
            </a:pPr>
            <a:r>
              <a:rPr lang="ru-RU" baseline="-25000" dirty="0" smtClean="0">
                <a:latin typeface="Comic Sans MS" pitchFamily="66" charset="0"/>
              </a:rPr>
              <a:t>Операции ФРС на открытом рынке являются самым важным инструментом кредитно-денежной политики. Продавая ценные бумаги на открытом рынке, ФРС уменьшает свои активы и пассивы и, тем самым, уменьшает резервы банков. Эффект этого мероприятия состоит в уменьшении в банках резервной базы для депозитов. Количество денег на руках у населения сокращается, а количество государственных облигаций, наоборот, увеличивается. Покупка ценных бумаг на открытом рынке оказывает противоположное действие, поскольку в конечном итоге это приводит к увеличению денежной массы благодаря увеличению банковских резервов.</a:t>
            </a:r>
          </a:p>
          <a:p>
            <a:pPr marL="582930" indent="-514350">
              <a:buFont typeface="+mj-lt"/>
              <a:buAutoNum type="arabicPeriod" startAt="3"/>
            </a:pPr>
            <a:r>
              <a:rPr lang="ru-RU" baseline="-25000" dirty="0" smtClean="0">
                <a:latin typeface="Comic Sans MS" pitchFamily="66" charset="0"/>
              </a:rPr>
              <a:t>Резервы банков и величина М могут быть уменьшены “утечкой” международных резервов, если Центральный банк не будет компенсировать ее закупками облигаций. Процесс, при котором происходит возмещение “утечки” международных резервов, носит название “стерилизации”. В последние годы ФРС постоянно осуществляла стерилизацию движений международных резервов. В открытых экономиках с фиксированными валютными курсами кредитно-денежная политика должна разрабатываться с учетом курса этой политики в других государствах.</a:t>
            </a:r>
            <a:endParaRPr lang="ru-RU" dirty="0">
              <a:latin typeface="Comic Sans MS" pitchFamily="66"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idx="1"/>
          </p:nvPr>
        </p:nvSpPr>
        <p:spPr>
          <a:xfrm>
            <a:off x="1475656" y="332656"/>
            <a:ext cx="5718048" cy="977486"/>
          </a:xfrm>
        </p:spPr>
        <p:txBody>
          <a:bodyPr>
            <a:normAutofit/>
          </a:bodyPr>
          <a:lstStyle/>
          <a:p>
            <a:pPr algn="ctr"/>
            <a:r>
              <a:rPr lang="ru-RU" sz="3200" b="1" baseline="-25000" dirty="0" smtClean="0">
                <a:latin typeface="Comic Sans MS" pitchFamily="66" charset="0"/>
              </a:rPr>
              <a:t>Влияние денег на выпуск и цены</a:t>
            </a:r>
            <a:endParaRPr lang="ru-RU" sz="3200" dirty="0">
              <a:latin typeface="Comic Sans MS" pitchFamily="66" charset="0"/>
            </a:endParaRPr>
          </a:p>
        </p:txBody>
      </p:sp>
      <p:sp>
        <p:nvSpPr>
          <p:cNvPr id="4" name="Текст 1"/>
          <p:cNvSpPr txBox="1">
            <a:spLocks/>
          </p:cNvSpPr>
          <p:nvPr/>
        </p:nvSpPr>
        <p:spPr>
          <a:xfrm>
            <a:off x="611560" y="1340768"/>
            <a:ext cx="8208912" cy="4968552"/>
          </a:xfrm>
          <a:prstGeom prst="rect">
            <a:avLst/>
          </a:prstGeom>
        </p:spPr>
        <p:txBody>
          <a:bodyPr vert="horz" lIns="82296" tIns="45720" bIns="0" anchor="t">
            <a:normAutofit fontScale="92500" lnSpcReduction="10000"/>
          </a:bodyPr>
          <a:lstStyle/>
          <a:p>
            <a:pPr marL="457200" indent="-457200">
              <a:buFont typeface="+mj-lt"/>
              <a:buAutoNum type="arabicPeriod" startAt="6"/>
            </a:pPr>
            <a:r>
              <a:rPr lang="ru-RU" sz="2000" baseline="-25000" dirty="0" smtClean="0">
                <a:latin typeface="Comic Sans MS" pitchFamily="66" charset="0"/>
              </a:rPr>
              <a:t>В случае, если Федеральная резервная система хочет снизить темпы роста выпуска, она может это сделать, используя процесс, состоящий из следующих пяти стадий</a:t>
            </a:r>
            <a:r>
              <a:rPr lang="ru-RU" sz="2000" baseline="-25000" dirty="0" smtClean="0">
                <a:latin typeface="Comic Sans MS" pitchFamily="66" charset="0"/>
              </a:rPr>
              <a:t>.</a:t>
            </a:r>
          </a:p>
          <a:p>
            <a:pPr marL="457200" indent="-457200">
              <a:buFont typeface="+mj-lt"/>
              <a:buAutoNum type="arabicPeriod" startAt="6"/>
            </a:pPr>
            <a:endParaRPr lang="ru-RU" sz="2000" dirty="0" smtClean="0">
              <a:latin typeface="Comic Sans MS" pitchFamily="66" charset="0"/>
            </a:endParaRPr>
          </a:p>
          <a:p>
            <a:pPr marL="457200" indent="-457200">
              <a:buFont typeface="Wingdings" pitchFamily="2" charset="2"/>
              <a:buChar char="Ø"/>
            </a:pPr>
            <a:r>
              <a:rPr lang="ru-RU" sz="2000" baseline="-25000" dirty="0" smtClean="0">
                <a:latin typeface="Comic Sans MS" pitchFamily="66" charset="0"/>
              </a:rPr>
              <a:t>Проводя операции на открытом рынке, ФРС сокращает банковские резервы</a:t>
            </a:r>
            <a:r>
              <a:rPr lang="ru-RU" sz="2000" baseline="-25000" dirty="0" smtClean="0">
                <a:latin typeface="Comic Sans MS" pitchFamily="66" charset="0"/>
              </a:rPr>
              <a:t>.</a:t>
            </a:r>
          </a:p>
          <a:p>
            <a:pPr marL="457200" indent="-457200">
              <a:buFont typeface="Wingdings" pitchFamily="2" charset="2"/>
              <a:buChar char="Ø"/>
            </a:pPr>
            <a:endParaRPr lang="ru-RU" sz="2000" baseline="-25000" dirty="0" smtClean="0">
              <a:latin typeface="Comic Sans MS" pitchFamily="66" charset="0"/>
            </a:endParaRPr>
          </a:p>
          <a:p>
            <a:pPr marL="457200" indent="-457200">
              <a:buFont typeface="Wingdings" pitchFamily="2" charset="2"/>
              <a:buChar char="Ø"/>
            </a:pPr>
            <a:r>
              <a:rPr lang="ru-RU" sz="2000" baseline="-25000" dirty="0" smtClean="0">
                <a:latin typeface="Comic Sans MS" pitchFamily="66" charset="0"/>
              </a:rPr>
              <a:t>Уменьшение банковских резервов на один доллар вызывает мультипликационное (многократное) сокращение банковских денег и денежной массы</a:t>
            </a:r>
            <a:r>
              <a:rPr lang="ru-RU" sz="2000" baseline="-25000" dirty="0" smtClean="0">
                <a:latin typeface="Comic Sans MS" pitchFamily="66" charset="0"/>
              </a:rPr>
              <a:t>.</a:t>
            </a:r>
          </a:p>
          <a:p>
            <a:pPr marL="457200" indent="-457200">
              <a:buFont typeface="Wingdings" pitchFamily="2" charset="2"/>
              <a:buChar char="Ø"/>
            </a:pPr>
            <a:endParaRPr lang="ru-RU" sz="2000" baseline="-25000" dirty="0" smtClean="0">
              <a:latin typeface="Comic Sans MS" pitchFamily="66" charset="0"/>
            </a:endParaRPr>
          </a:p>
          <a:p>
            <a:pPr marL="457200" indent="-457200">
              <a:buFont typeface="Wingdings" pitchFamily="2" charset="2"/>
              <a:buChar char="Ø"/>
            </a:pPr>
            <a:r>
              <a:rPr lang="ru-RU" sz="2000" baseline="-25000" dirty="0" smtClean="0">
                <a:latin typeface="Comic Sans MS" pitchFamily="66" charset="0"/>
              </a:rPr>
              <a:t>Сокращение денежной массы на рынке денег приводит к смещению (влево) линии предложения денег вдоль неизменной кривой спроса на деньги, что влечет за собой увеличение процентных ставок, а также снижение объема, ухудшение условий кредитования и удорожание денег</a:t>
            </a:r>
            <a:r>
              <a:rPr lang="ru-RU" sz="2000" baseline="-25000" dirty="0" smtClean="0">
                <a:latin typeface="Comic Sans MS" pitchFamily="66" charset="0"/>
              </a:rPr>
              <a:t>.</a:t>
            </a:r>
          </a:p>
          <a:p>
            <a:pPr marL="457200" indent="-457200">
              <a:buFont typeface="Wingdings" pitchFamily="2" charset="2"/>
              <a:buChar char="Ø"/>
            </a:pPr>
            <a:endParaRPr lang="ru-RU" sz="2000" baseline="-25000" dirty="0" smtClean="0">
              <a:latin typeface="Comic Sans MS" pitchFamily="66" charset="0"/>
            </a:endParaRPr>
          </a:p>
          <a:p>
            <a:pPr marL="457200" indent="-457200">
              <a:buFont typeface="Wingdings" pitchFamily="2" charset="2"/>
              <a:buChar char="Ø"/>
            </a:pPr>
            <a:r>
              <a:rPr lang="ru-RU" sz="2000" baseline="-25000" dirty="0" smtClean="0">
                <a:latin typeface="Comic Sans MS" pitchFamily="66" charset="0"/>
              </a:rPr>
              <a:t>Повышение стоимости денег </a:t>
            </a:r>
            <a:r>
              <a:rPr lang="ru-RU" sz="2000" baseline="-25000" dirty="0" smtClean="0">
                <a:latin typeface="Comic Sans MS" pitchFamily="66" charset="0"/>
              </a:rPr>
              <a:t>снижает </a:t>
            </a:r>
            <a:r>
              <a:rPr lang="ru-RU" sz="2000" baseline="-25000" dirty="0" smtClean="0">
                <a:latin typeface="Comic Sans MS" pitchFamily="66" charset="0"/>
              </a:rPr>
              <a:t>инвестиции и другие чувствительные к проценту компоненты расходов, такие как закупки потребительских товаров длительного пользования и чистый экспорт</a:t>
            </a:r>
            <a:r>
              <a:rPr lang="ru-RU" sz="2000" baseline="-25000" dirty="0" smtClean="0">
                <a:latin typeface="Comic Sans MS" pitchFamily="66" charset="0"/>
              </a:rPr>
              <a:t>.</a:t>
            </a:r>
          </a:p>
          <a:p>
            <a:pPr marL="457200" indent="-457200">
              <a:buFont typeface="Wingdings" pitchFamily="2" charset="2"/>
              <a:buChar char="Ø"/>
            </a:pPr>
            <a:endParaRPr lang="ru-RU" sz="2000" baseline="-25000" dirty="0" smtClean="0">
              <a:latin typeface="Comic Sans MS" pitchFamily="66" charset="0"/>
            </a:endParaRPr>
          </a:p>
          <a:p>
            <a:pPr marL="457200" indent="-457200">
              <a:buFont typeface="Wingdings" pitchFamily="2" charset="2"/>
              <a:buChar char="Ø"/>
            </a:pPr>
            <a:r>
              <a:rPr lang="ru-RU" sz="2000" baseline="-25000" dirty="0" smtClean="0">
                <a:latin typeface="Comic Sans MS" pitchFamily="66" charset="0"/>
              </a:rPr>
              <a:t>• Уменьшение инвестиций и </a:t>
            </a:r>
            <a:r>
              <a:rPr lang="ru-RU" sz="2000" baseline="-25000" dirty="0" smtClean="0">
                <a:latin typeface="Comic Sans MS" pitchFamily="66" charset="0"/>
              </a:rPr>
              <a:t>друг</a:t>
            </a:r>
            <a:r>
              <a:rPr lang="ru-RU" sz="2000" dirty="0" smtClean="0">
                <a:latin typeface="Comic Sans MS" pitchFamily="66" charset="0"/>
              </a:rPr>
              <a:t> </a:t>
            </a:r>
            <a:r>
              <a:rPr lang="ru-RU" sz="2000" baseline="-25000" dirty="0" smtClean="0">
                <a:latin typeface="Comic Sans MS" pitchFamily="66" charset="0"/>
              </a:rPr>
              <a:t>их </a:t>
            </a:r>
            <a:r>
              <a:rPr lang="ru-RU" sz="2000" baseline="-25000" dirty="0" smtClean="0">
                <a:latin typeface="Comic Sans MS" pitchFamily="66" charset="0"/>
              </a:rPr>
              <a:t>расходов приводит к сокращению совокупного спроса посредством все того же механизма мультипликатора. Более низкий уровень совокупного спроса вызывает уменьшение выпуска и снижение уровня цен или темпов инфляции</a:t>
            </a:r>
            <a:r>
              <a:rPr lang="ru-RU" sz="2000" baseline="-25000" dirty="0" smtClean="0">
                <a:latin typeface="Comic Sans MS" pitchFamily="66" charset="0"/>
              </a:rPr>
              <a:t>.</a:t>
            </a:r>
          </a:p>
          <a:p>
            <a:pPr marL="457200" indent="-457200">
              <a:buFont typeface="Wingdings" pitchFamily="2" charset="2"/>
              <a:buChar char="Ø"/>
            </a:pPr>
            <a:endParaRPr lang="ru-RU" sz="2000" dirty="0" smtClean="0">
              <a:latin typeface="Comic Sans MS" pitchFamily="66" charset="0"/>
            </a:endParaRPr>
          </a:p>
          <a:p>
            <a:pPr marL="457200" indent="-457200"/>
            <a:r>
              <a:rPr lang="ru-RU" sz="2000" baseline="-25000" dirty="0" smtClean="0">
                <a:latin typeface="Comic Sans MS" pitchFamily="66" charset="0"/>
              </a:rPr>
              <a:t>Данная последовательность может быть представлена таким образом</a:t>
            </a:r>
            <a:r>
              <a:rPr lang="ru-RU" sz="2000" baseline="-25000" dirty="0" smtClean="0">
                <a:latin typeface="Comic Sans MS" pitchFamily="66" charset="0"/>
              </a:rPr>
              <a:t>:</a:t>
            </a:r>
          </a:p>
          <a:p>
            <a:pPr marL="457200" indent="-457200"/>
            <a:endParaRPr lang="ru-RU" sz="2000" dirty="0" smtClean="0">
              <a:latin typeface="Comic Sans MS" pitchFamily="66" charset="0"/>
            </a:endParaRPr>
          </a:p>
          <a:p>
            <a:pPr marL="457200" indent="-457200"/>
            <a:r>
              <a:rPr lang="ru-RU" sz="2000" baseline="-25000" dirty="0" smtClean="0">
                <a:latin typeface="Comic Sans MS" pitchFamily="66" charset="0"/>
              </a:rPr>
              <a:t>уменьшение </a:t>
            </a:r>
            <a:r>
              <a:rPr lang="en-US" sz="2000" i="1" baseline="-25000" dirty="0" smtClean="0">
                <a:latin typeface="Comic Sans MS" pitchFamily="66" charset="0"/>
              </a:rPr>
              <a:t>R—&gt; </a:t>
            </a:r>
            <a:r>
              <a:rPr lang="ru-RU" sz="2000" i="1" baseline="-25000" dirty="0" smtClean="0">
                <a:latin typeface="Comic Sans MS" pitchFamily="66" charset="0"/>
              </a:rPr>
              <a:t>уменьшение М —&gt; повышение </a:t>
            </a:r>
            <a:r>
              <a:rPr lang="en-US" sz="2000" i="1" baseline="-25000" dirty="0" err="1" smtClean="0">
                <a:latin typeface="Comic Sans MS" pitchFamily="66" charset="0"/>
              </a:rPr>
              <a:t>i</a:t>
            </a:r>
            <a:r>
              <a:rPr lang="en-US" sz="2000" i="1" baseline="-25000" dirty="0" smtClean="0">
                <a:latin typeface="Comic Sans MS" pitchFamily="66" charset="0"/>
              </a:rPr>
              <a:t> </a:t>
            </a:r>
            <a:r>
              <a:rPr lang="ru-RU" sz="2000" i="1" baseline="-25000" dirty="0" smtClean="0">
                <a:latin typeface="Comic Sans MS" pitchFamily="66" charset="0"/>
              </a:rPr>
              <a:t>—&gt; уменьшение </a:t>
            </a:r>
            <a:r>
              <a:rPr lang="en-US" sz="2000" i="1" baseline="-25000" dirty="0" smtClean="0">
                <a:latin typeface="Comic Sans MS" pitchFamily="66" charset="0"/>
              </a:rPr>
              <a:t>I</a:t>
            </a:r>
            <a:r>
              <a:rPr lang="ru-RU" sz="2000" i="1" baseline="-25000" dirty="0" smtClean="0">
                <a:latin typeface="Comic Sans MS" pitchFamily="66" charset="0"/>
              </a:rPr>
              <a:t>, </a:t>
            </a:r>
            <a:r>
              <a:rPr lang="ru-RU" sz="2000" i="1" baseline="-25000" dirty="0" smtClean="0">
                <a:latin typeface="Comic Sans MS" pitchFamily="66" charset="0"/>
              </a:rPr>
              <a:t>С, </a:t>
            </a:r>
            <a:r>
              <a:rPr lang="en-US" sz="2000" i="1" baseline="-25000" dirty="0" smtClean="0">
                <a:latin typeface="Comic Sans MS" pitchFamily="66" charset="0"/>
              </a:rPr>
              <a:t>X—&gt; </a:t>
            </a:r>
            <a:r>
              <a:rPr lang="ru-RU" sz="2000" i="1" baseline="-25000" dirty="0" smtClean="0">
                <a:latin typeface="Comic Sans MS" pitchFamily="66" charset="0"/>
              </a:rPr>
              <a:t>уменьшение </a:t>
            </a:r>
            <a:r>
              <a:rPr lang="en-US" sz="2000" i="1" baseline="-25000" dirty="0" smtClean="0">
                <a:latin typeface="Comic Sans MS" pitchFamily="66" charset="0"/>
              </a:rPr>
              <a:t>AD </a:t>
            </a:r>
            <a:r>
              <a:rPr lang="ru-RU" sz="2000" i="1" baseline="-25000" dirty="0" smtClean="0">
                <a:latin typeface="Comic Sans MS" pitchFamily="66" charset="0"/>
              </a:rPr>
              <a:t>—</a:t>
            </a:r>
            <a:r>
              <a:rPr lang="en-US" sz="2000" i="1" baseline="-25000" dirty="0" smtClean="0">
                <a:latin typeface="Comic Sans MS" pitchFamily="66" charset="0"/>
              </a:rPr>
              <a:t>&gt;</a:t>
            </a:r>
            <a:r>
              <a:rPr lang="ru-RU" sz="2000" i="1" baseline="-25000" dirty="0" smtClean="0">
                <a:latin typeface="Comic Sans MS" pitchFamily="66" charset="0"/>
              </a:rPr>
              <a:t> уменьшение </a:t>
            </a:r>
            <a:r>
              <a:rPr lang="ru-RU" sz="2000" i="1" baseline="-25000" dirty="0" smtClean="0">
                <a:latin typeface="Comic Sans MS" pitchFamily="66" charset="0"/>
              </a:rPr>
              <a:t>реального ВВП и </a:t>
            </a:r>
            <a:r>
              <a:rPr lang="ru-RU" sz="2000" i="1" baseline="-25000" dirty="0" smtClean="0">
                <a:latin typeface="Comic Sans MS" pitchFamily="66" charset="0"/>
              </a:rPr>
              <a:t>Р</a:t>
            </a:r>
            <a:r>
              <a:rPr lang="en-US" sz="2000" i="1" baseline="-25000" dirty="0" smtClean="0">
                <a:latin typeface="Comic Sans MS" pitchFamily="66" charset="0"/>
              </a:rPr>
              <a:t>.</a:t>
            </a:r>
            <a:endParaRPr kumimoji="0" lang="ru-RU" sz="2000" i="0" u="none" strike="noStrike" kern="1200" cap="none" spc="0" normalizeH="0" baseline="0" noProof="0" dirty="0">
              <a:ln>
                <a:noFill/>
              </a:ln>
              <a:solidFill>
                <a:schemeClr val="tx1">
                  <a:tint val="75000"/>
                </a:schemeClr>
              </a:solidFill>
              <a:effectLst/>
              <a:uLnTx/>
              <a:uFillTx/>
              <a:latin typeface="Comic Sans MS" pitchFamily="66"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539552" y="476672"/>
            <a:ext cx="8280920" cy="6264696"/>
          </a:xfrm>
        </p:spPr>
        <p:txBody>
          <a:bodyPr>
            <a:normAutofit fontScale="70000" lnSpcReduction="20000"/>
          </a:bodyPr>
          <a:lstStyle/>
          <a:p>
            <a:pPr marL="582930" indent="-514350">
              <a:buFont typeface="+mj-lt"/>
              <a:buAutoNum type="arabicPeriod" startAt="7"/>
            </a:pPr>
            <a:r>
              <a:rPr lang="ru-RU" baseline="-25000" dirty="0" smtClean="0">
                <a:latin typeface="Comic Sans MS" pitchFamily="66" charset="0"/>
              </a:rPr>
              <a:t>Несмотря на то, что механизм мультипликатора часто объясняют на примере влияния денег на “инвестиции”, на самом деле денежный передаточный механизм представляет собой чрезвычайно сложный процесс, в ходе которого изменения процентных ставок и цен активов оказывают влияние на самые разнообразные компоненты расходов. Данному воздействию подвергаются такие сектора: жилищное строительство — на него оказывают влияние изменения процентных ставок по закладным и цены на жилье; предпринимательские инвестиции — на них воздействуют изменения процентных ставок и курсов акций; расходы на потребительские товары длительного пользования — они подвергаются воздействию ставок процента и доступности кредита; капиталовложения правительств штатов и местных органов власти — на них оказывают влияние ставки процента; чистый экспорт — он зависит от влияния, которое ставки процента оказывают на валютные курсы.</a:t>
            </a:r>
          </a:p>
          <a:p>
            <a:pPr marL="582930" indent="-514350">
              <a:buFont typeface="+mj-lt"/>
              <a:buAutoNum type="arabicPeriod" startAt="7"/>
            </a:pPr>
            <a:r>
              <a:rPr lang="ru-RU" baseline="-25000" dirty="0" smtClean="0">
                <a:latin typeface="Comic Sans MS" pitchFamily="66" charset="0"/>
              </a:rPr>
              <a:t>В открытой экономике международные торговые связи усиливают национальные воздействия кредитно-денежной политики. В режиме гибких валютных курсов изменения кредитно-денежной политики могут оказать влияние на валютный курс и чистый экспорт, при этом еще более усложняя денежный передаточный механизм. Торговые связи усиливают влияние кредитно-денежной политики, действуя на импорт таким же образом, как и на внутренние инвестиции.</a:t>
            </a:r>
          </a:p>
          <a:p>
            <a:pPr marL="582930" indent="-514350">
              <a:buFont typeface="+mj-lt"/>
              <a:buAutoNum type="arabicPeriod" startAt="7"/>
            </a:pPr>
            <a:r>
              <a:rPr lang="ru-RU" baseline="-25000" dirty="0" smtClean="0">
                <a:latin typeface="Comic Sans MS" pitchFamily="66" charset="0"/>
              </a:rPr>
              <a:t>Кредитно-денежная политика может привести к различным последствиям в краткосрочном и долгосрочном периодах. В первом случае при относительно пологой кривой </a:t>
            </a:r>
            <a:r>
              <a:rPr lang="en-US" baseline="-25000" dirty="0" smtClean="0">
                <a:latin typeface="Comic Sans MS" pitchFamily="66" charset="0"/>
              </a:rPr>
              <a:t>AS </a:t>
            </a:r>
            <a:r>
              <a:rPr lang="ru-RU" baseline="-25000" dirty="0" smtClean="0">
                <a:latin typeface="Comic Sans MS" pitchFamily="66" charset="0"/>
              </a:rPr>
              <a:t>изменения </a:t>
            </a:r>
            <a:r>
              <a:rPr lang="en-US" baseline="-25000" dirty="0" smtClean="0">
                <a:latin typeface="Comic Sans MS" pitchFamily="66" charset="0"/>
              </a:rPr>
              <a:t>AD </a:t>
            </a:r>
            <a:r>
              <a:rPr lang="ru-RU" baseline="-25000" dirty="0" smtClean="0">
                <a:latin typeface="Comic Sans MS" pitchFamily="66" charset="0"/>
              </a:rPr>
              <a:t>будут в большей степени оказывать влияние на реальный выпуск и лишь не значительное — на цены. В долгосрочном периоде, по мере того, как кривая </a:t>
            </a:r>
            <a:r>
              <a:rPr lang="en-US" baseline="-25000" dirty="0" smtClean="0">
                <a:latin typeface="Comic Sans MS" pitchFamily="66" charset="0"/>
              </a:rPr>
              <a:t>AS </a:t>
            </a:r>
            <a:r>
              <a:rPr lang="ru-RU" baseline="-25000" dirty="0" smtClean="0">
                <a:latin typeface="Comic Sans MS" pitchFamily="66" charset="0"/>
              </a:rPr>
              <a:t>становится все более вертикальной, изменения предложения денег влияют главным образом на уровень цен, и только лишь в незначительной степени — на реальный объем производства. Если имеет место крайняя ситуация, при которой изменения предложения денег воздействуют только на номинальные переменные и совсем не воздействуют на реальные переменные, мы можем говорить о том, что деньги нейтральны. Те изменения денежной массы, которые постоянно происходят в реальности, чаще всего вызывают изменения реальных величин.</a:t>
            </a:r>
            <a:endParaRPr lang="ru-RU" dirty="0">
              <a:latin typeface="Comic Sans MS" pitchFamily="66"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idx="1"/>
          </p:nvPr>
        </p:nvSpPr>
        <p:spPr>
          <a:xfrm>
            <a:off x="706902" y="1351672"/>
            <a:ext cx="7969554" cy="5029656"/>
          </a:xfrm>
        </p:spPr>
        <p:txBody>
          <a:bodyPr>
            <a:normAutofit/>
          </a:bodyPr>
          <a:lstStyle/>
          <a:p>
            <a:pPr algn="ctr"/>
            <a:r>
              <a:rPr lang="ru-RU" sz="3200" b="1" baseline="-25000" dirty="0" smtClean="0">
                <a:latin typeface="Comic Sans MS" pitchFamily="66" charset="0"/>
              </a:rPr>
              <a:t>Деятельность Центрального </a:t>
            </a:r>
            <a:r>
              <a:rPr lang="ru-RU" sz="3200" b="1" baseline="-25000" dirty="0" smtClean="0">
                <a:latin typeface="Comic Sans MS" pitchFamily="66" charset="0"/>
              </a:rPr>
              <a:t>банка</a:t>
            </a:r>
            <a:endParaRPr lang="en-US" sz="3200" b="1" baseline="-25000" dirty="0" smtClean="0">
              <a:latin typeface="Comic Sans MS" pitchFamily="66" charset="0"/>
            </a:endParaRPr>
          </a:p>
          <a:p>
            <a:pPr>
              <a:buFont typeface="Wingdings" pitchFamily="2" charset="2"/>
              <a:buChar char="Ø"/>
            </a:pPr>
            <a:r>
              <a:rPr lang="ru-RU" sz="3200" baseline="-25000" dirty="0" smtClean="0">
                <a:latin typeface="Comic Sans MS" pitchFamily="66" charset="0"/>
              </a:rPr>
              <a:t>Банковские </a:t>
            </a:r>
            <a:r>
              <a:rPr lang="ru-RU" sz="3200" baseline="-25000" dirty="0" smtClean="0">
                <a:latin typeface="Comic Sans MS" pitchFamily="66" charset="0"/>
              </a:rPr>
              <a:t>резервы</a:t>
            </a:r>
            <a:endParaRPr lang="ru-RU" sz="3200" dirty="0" smtClean="0">
              <a:latin typeface="Comic Sans MS" pitchFamily="66" charset="0"/>
            </a:endParaRPr>
          </a:p>
          <a:p>
            <a:pPr>
              <a:buFont typeface="Wingdings" pitchFamily="2" charset="2"/>
              <a:buChar char="Ø"/>
            </a:pPr>
            <a:r>
              <a:rPr lang="ru-RU" sz="3200" baseline="-25000" dirty="0" smtClean="0">
                <a:latin typeface="Comic Sans MS" pitchFamily="66" charset="0"/>
              </a:rPr>
              <a:t>Баланс Федеральной резервной системы </a:t>
            </a:r>
            <a:endParaRPr lang="en-US" sz="3200" baseline="-25000" dirty="0" smtClean="0">
              <a:latin typeface="Comic Sans MS" pitchFamily="66" charset="0"/>
            </a:endParaRPr>
          </a:p>
          <a:p>
            <a:pPr>
              <a:buFont typeface="Wingdings" pitchFamily="2" charset="2"/>
              <a:buChar char="Ø"/>
            </a:pPr>
            <a:r>
              <a:rPr lang="ru-RU" sz="3200" baseline="-25000" dirty="0" smtClean="0">
                <a:latin typeface="Comic Sans MS" pitchFamily="66" charset="0"/>
              </a:rPr>
              <a:t>Закупки </a:t>
            </a:r>
            <a:r>
              <a:rPr lang="ru-RU" sz="3200" baseline="-25000" dirty="0" smtClean="0">
                <a:latin typeface="Comic Sans MS" pitchFamily="66" charset="0"/>
              </a:rPr>
              <a:t>и продажи на открытом рынке </a:t>
            </a:r>
            <a:endParaRPr lang="en-US" sz="3200" baseline="-25000" dirty="0" smtClean="0">
              <a:latin typeface="Comic Sans MS" pitchFamily="66" charset="0"/>
            </a:endParaRPr>
          </a:p>
          <a:p>
            <a:pPr>
              <a:buFont typeface="Wingdings" pitchFamily="2" charset="2"/>
              <a:buChar char="Ø"/>
            </a:pPr>
            <a:r>
              <a:rPr lang="ru-RU" sz="3200" baseline="-25000" dirty="0" smtClean="0">
                <a:latin typeface="Comic Sans MS" pitchFamily="66" charset="0"/>
              </a:rPr>
              <a:t>Учетная ставка </a:t>
            </a:r>
            <a:endParaRPr lang="en-US" sz="3200" baseline="-25000" dirty="0" smtClean="0">
              <a:latin typeface="Comic Sans MS" pitchFamily="66" charset="0"/>
            </a:endParaRPr>
          </a:p>
          <a:p>
            <a:pPr>
              <a:buFont typeface="Wingdings" pitchFamily="2" charset="2"/>
              <a:buChar char="Ø"/>
            </a:pPr>
            <a:r>
              <a:rPr lang="ru-RU" sz="3200" baseline="-25000" dirty="0" smtClean="0">
                <a:latin typeface="Comic Sans MS" pitchFamily="66" charset="0"/>
              </a:rPr>
              <a:t>Займы </a:t>
            </a:r>
            <a:r>
              <a:rPr lang="ru-RU" sz="3200" baseline="-25000" dirty="0" smtClean="0">
                <a:latin typeface="Comic Sans MS" pitchFamily="66" charset="0"/>
              </a:rPr>
              <a:t>у ФРС </a:t>
            </a:r>
            <a:endParaRPr lang="ru-RU" sz="3200" baseline="-25000" dirty="0" smtClean="0">
              <a:latin typeface="Comic Sans MS" pitchFamily="66" charset="0"/>
            </a:endParaRPr>
          </a:p>
          <a:p>
            <a:pPr>
              <a:buFont typeface="Wingdings" pitchFamily="2" charset="2"/>
              <a:buChar char="Ø"/>
            </a:pPr>
            <a:r>
              <a:rPr lang="ru-RU" sz="3200" baseline="-25000" dirty="0" smtClean="0">
                <a:latin typeface="Comic Sans MS" pitchFamily="66" charset="0"/>
              </a:rPr>
              <a:t>Обязательные </a:t>
            </a:r>
            <a:r>
              <a:rPr lang="ru-RU" sz="3200" baseline="-25000" dirty="0" smtClean="0">
                <a:latin typeface="Comic Sans MS" pitchFamily="66" charset="0"/>
              </a:rPr>
              <a:t>резервные требования </a:t>
            </a:r>
            <a:r>
              <a:rPr lang="ru-RU" sz="3200" baseline="-25000" dirty="0" smtClean="0">
                <a:latin typeface="Comic Sans MS" pitchFamily="66" charset="0"/>
              </a:rPr>
              <a:t>ФКООР</a:t>
            </a:r>
          </a:p>
          <a:p>
            <a:pPr>
              <a:buFont typeface="Wingdings" pitchFamily="2" charset="2"/>
              <a:buChar char="Ø"/>
            </a:pPr>
            <a:r>
              <a:rPr lang="ru-RU" sz="3200" baseline="-25000" dirty="0" smtClean="0">
                <a:latin typeface="Comic Sans MS" pitchFamily="66" charset="0"/>
              </a:rPr>
              <a:t>Совет </a:t>
            </a:r>
            <a:r>
              <a:rPr lang="ru-RU" sz="3200" baseline="-25000" dirty="0" smtClean="0">
                <a:latin typeface="Comic Sans MS" pitchFamily="66" charset="0"/>
              </a:rPr>
              <a:t>управляющих </a:t>
            </a:r>
            <a:endParaRPr lang="ru-RU" sz="3200" baseline="-25000" dirty="0" smtClean="0">
              <a:latin typeface="Comic Sans MS" pitchFamily="66" charset="0"/>
            </a:endParaRPr>
          </a:p>
          <a:p>
            <a:pPr>
              <a:buFont typeface="Wingdings" pitchFamily="2" charset="2"/>
              <a:buChar char="Ø"/>
            </a:pPr>
            <a:r>
              <a:rPr lang="ru-RU" sz="3200" baseline="-25000" dirty="0" smtClean="0">
                <a:latin typeface="Comic Sans MS" pitchFamily="66" charset="0"/>
              </a:rPr>
              <a:t>Инструменты </a:t>
            </a:r>
            <a:r>
              <a:rPr lang="ru-RU" sz="3200" baseline="-25000" dirty="0" smtClean="0">
                <a:latin typeface="Comic Sans MS" pitchFamily="66" charset="0"/>
              </a:rPr>
              <a:t>кредитно-денежной </a:t>
            </a:r>
            <a:r>
              <a:rPr lang="ru-RU" sz="3200" baseline="-25000" dirty="0" smtClean="0">
                <a:latin typeface="Comic Sans MS" pitchFamily="66" charset="0"/>
              </a:rPr>
              <a:t>политики </a:t>
            </a:r>
          </a:p>
          <a:p>
            <a:pPr>
              <a:buFont typeface="Wingdings" pitchFamily="2" charset="2"/>
              <a:buChar char="Ø"/>
            </a:pPr>
            <a:r>
              <a:rPr lang="ru-RU" sz="3200" baseline="-25000" dirty="0" smtClean="0">
                <a:latin typeface="Comic Sans MS" pitchFamily="66" charset="0"/>
              </a:rPr>
              <a:t>П</a:t>
            </a:r>
            <a:r>
              <a:rPr lang="ru-RU" sz="3200" baseline="-25000" dirty="0" smtClean="0">
                <a:latin typeface="Comic Sans MS" pitchFamily="66" charset="0"/>
              </a:rPr>
              <a:t>ромежуточные </a:t>
            </a:r>
            <a:r>
              <a:rPr lang="ru-RU" sz="3200" baseline="-25000" dirty="0" smtClean="0">
                <a:latin typeface="Comic Sans MS" pitchFamily="66" charset="0"/>
              </a:rPr>
              <a:t>целевые </a:t>
            </a:r>
            <a:r>
              <a:rPr lang="ru-RU" sz="3200" baseline="-25000" dirty="0" smtClean="0">
                <a:latin typeface="Comic Sans MS" pitchFamily="66" charset="0"/>
              </a:rPr>
              <a:t>переменные</a:t>
            </a:r>
          </a:p>
          <a:p>
            <a:pPr>
              <a:buFont typeface="Wingdings" pitchFamily="2" charset="2"/>
              <a:buChar char="Ø"/>
            </a:pPr>
            <a:r>
              <a:rPr lang="ru-RU" sz="3200" baseline="-25000" dirty="0" smtClean="0">
                <a:latin typeface="Comic Sans MS" pitchFamily="66" charset="0"/>
              </a:rPr>
              <a:t>К</a:t>
            </a:r>
            <a:r>
              <a:rPr lang="ru-RU" sz="3200" baseline="-25000" dirty="0" smtClean="0">
                <a:latin typeface="Comic Sans MS" pitchFamily="66" charset="0"/>
              </a:rPr>
              <a:t>онечные </a:t>
            </a:r>
            <a:r>
              <a:rPr lang="ru-RU" sz="3200" baseline="-25000" dirty="0" smtClean="0">
                <a:latin typeface="Comic Sans MS" pitchFamily="66" charset="0"/>
              </a:rPr>
              <a:t>цели</a:t>
            </a:r>
            <a:endParaRPr lang="ru-RU" sz="3200" dirty="0">
              <a:latin typeface="Comic Sans MS" pitchFamily="66" charset="0"/>
            </a:endParaRPr>
          </a:p>
        </p:txBody>
      </p:sp>
      <p:sp>
        <p:nvSpPr>
          <p:cNvPr id="3" name="Заголовок 2"/>
          <p:cNvSpPr>
            <a:spLocks noGrp="1"/>
          </p:cNvSpPr>
          <p:nvPr>
            <p:ph type="title"/>
          </p:nvPr>
        </p:nvSpPr>
        <p:spPr/>
        <p:txBody>
          <a:bodyPr/>
          <a:lstStyle/>
          <a:p>
            <a:pPr algn="ctr"/>
            <a:r>
              <a:rPr lang="ru-RU" b="1" baseline="-25000" dirty="0" smtClean="0">
                <a:latin typeface="Comic Sans MS" pitchFamily="66" charset="0"/>
              </a:rPr>
              <a:t>КЛЮЧЕВЫЕ ПОНЯТИЯ</a:t>
            </a:r>
            <a:endParaRPr lang="ru-RU" dirty="0">
              <a:latin typeface="Comic Sans MS" pitchFamily="66"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idx="1"/>
          </p:nvPr>
        </p:nvSpPr>
        <p:spPr>
          <a:xfrm>
            <a:off x="683568" y="1340768"/>
            <a:ext cx="8064896" cy="5112568"/>
          </a:xfrm>
        </p:spPr>
        <p:txBody>
          <a:bodyPr>
            <a:normAutofit fontScale="70000" lnSpcReduction="20000"/>
          </a:bodyPr>
          <a:lstStyle/>
          <a:p>
            <a:pPr algn="ctr"/>
            <a:r>
              <a:rPr lang="ru-RU" sz="4600" b="1" baseline="-25000" dirty="0" smtClean="0">
                <a:latin typeface="Comic Sans MS" pitchFamily="66" charset="0"/>
              </a:rPr>
              <a:t>Денежный передаточный </a:t>
            </a:r>
            <a:r>
              <a:rPr lang="ru-RU" sz="4600" b="1" baseline="-25000" dirty="0" smtClean="0">
                <a:latin typeface="Comic Sans MS" pitchFamily="66" charset="0"/>
              </a:rPr>
              <a:t>механизм</a:t>
            </a:r>
            <a:endParaRPr lang="en-US" sz="4600" b="1" baseline="-25000" dirty="0" smtClean="0">
              <a:latin typeface="Comic Sans MS" pitchFamily="66" charset="0"/>
            </a:endParaRPr>
          </a:p>
          <a:p>
            <a:pPr algn="ctr"/>
            <a:endParaRPr lang="ru-RU" sz="4600" b="1" baseline="-25000" dirty="0" smtClean="0">
              <a:latin typeface="Comic Sans MS" pitchFamily="66" charset="0"/>
            </a:endParaRPr>
          </a:p>
          <a:p>
            <a:pPr>
              <a:buFont typeface="Wingdings" pitchFamily="2" charset="2"/>
              <a:buChar char="Ø"/>
            </a:pPr>
            <a:r>
              <a:rPr lang="ru-RU" sz="3200" baseline="-25000" dirty="0" smtClean="0">
                <a:latin typeface="Comic Sans MS" pitchFamily="66" charset="0"/>
              </a:rPr>
              <a:t>Спрос на деньги и предложение денег </a:t>
            </a:r>
            <a:endParaRPr lang="ru-RU" sz="3200" baseline="-25000" dirty="0" smtClean="0">
              <a:latin typeface="Comic Sans MS" pitchFamily="66" charset="0"/>
            </a:endParaRPr>
          </a:p>
          <a:p>
            <a:pPr>
              <a:buFont typeface="Wingdings" pitchFamily="2" charset="2"/>
              <a:buChar char="Ø"/>
            </a:pPr>
            <a:r>
              <a:rPr lang="ru-RU" sz="3200" baseline="-25000" dirty="0" smtClean="0">
                <a:latin typeface="Comic Sans MS" pitchFamily="66" charset="0"/>
              </a:rPr>
              <a:t>Состоящий </a:t>
            </a:r>
            <a:r>
              <a:rPr lang="ru-RU" sz="3200" baseline="-25000" dirty="0" smtClean="0">
                <a:latin typeface="Comic Sans MS" pitchFamily="66" charset="0"/>
              </a:rPr>
              <a:t>из пяти стадий денежный передаточный механизм</a:t>
            </a:r>
            <a:r>
              <a:rPr lang="ru-RU" sz="3200" baseline="-25000" dirty="0" smtClean="0">
                <a:latin typeface="Comic Sans MS" pitchFamily="66" charset="0"/>
              </a:rPr>
              <a:t>:</a:t>
            </a:r>
          </a:p>
          <a:p>
            <a:r>
              <a:rPr lang="ru-RU" sz="3200" baseline="-25000" dirty="0" smtClean="0">
                <a:latin typeface="Comic Sans MS" pitchFamily="66" charset="0"/>
              </a:rPr>
              <a:t> </a:t>
            </a:r>
          </a:p>
          <a:p>
            <a:pPr>
              <a:buFont typeface="Wingdings" pitchFamily="2" charset="2"/>
              <a:buChar char="ü"/>
            </a:pPr>
            <a:r>
              <a:rPr lang="ru-RU" sz="3200" baseline="-25000" dirty="0" smtClean="0">
                <a:latin typeface="Comic Sans MS" pitchFamily="66" charset="0"/>
              </a:rPr>
              <a:t>изменение </a:t>
            </a:r>
            <a:r>
              <a:rPr lang="ru-RU" sz="3200" baseline="-25000" dirty="0" smtClean="0">
                <a:latin typeface="Comic Sans MS" pitchFamily="66" charset="0"/>
              </a:rPr>
              <a:t>резервов, </a:t>
            </a:r>
            <a:endParaRPr lang="ru-RU" sz="3200" baseline="-25000" dirty="0" smtClean="0">
              <a:latin typeface="Comic Sans MS" pitchFamily="66" charset="0"/>
            </a:endParaRPr>
          </a:p>
          <a:p>
            <a:pPr>
              <a:buFont typeface="Wingdings" pitchFamily="2" charset="2"/>
              <a:buChar char="ü"/>
            </a:pPr>
            <a:r>
              <a:rPr lang="ru-RU" sz="3200" baseline="-25000" dirty="0" smtClean="0">
                <a:latin typeface="Comic Sans MS" pitchFamily="66" charset="0"/>
              </a:rPr>
              <a:t>влияние </a:t>
            </a:r>
            <a:r>
              <a:rPr lang="ru-RU" sz="3200" baseline="-25000" dirty="0" smtClean="0">
                <a:latin typeface="Comic Sans MS" pitchFamily="66" charset="0"/>
              </a:rPr>
              <a:t>изменения резервов на денежную массу, </a:t>
            </a:r>
            <a:endParaRPr lang="ru-RU" sz="3200" baseline="-25000" dirty="0" smtClean="0">
              <a:latin typeface="Comic Sans MS" pitchFamily="66" charset="0"/>
            </a:endParaRPr>
          </a:p>
          <a:p>
            <a:pPr>
              <a:buFont typeface="Wingdings" pitchFamily="2" charset="2"/>
              <a:buChar char="ü"/>
            </a:pPr>
            <a:r>
              <a:rPr lang="ru-RU" sz="3200" baseline="-25000" dirty="0" smtClean="0">
                <a:latin typeface="Comic Sans MS" pitchFamily="66" charset="0"/>
              </a:rPr>
              <a:t>влияние </a:t>
            </a:r>
            <a:r>
              <a:rPr lang="ru-RU" sz="3200" baseline="-25000" dirty="0" smtClean="0">
                <a:latin typeface="Comic Sans MS" pitchFamily="66" charset="0"/>
              </a:rPr>
              <a:t>изменения денежной массы на процентные ставки, </a:t>
            </a:r>
            <a:endParaRPr lang="ru-RU" sz="3200" baseline="-25000" dirty="0" smtClean="0">
              <a:latin typeface="Comic Sans MS" pitchFamily="66" charset="0"/>
            </a:endParaRPr>
          </a:p>
          <a:p>
            <a:pPr>
              <a:buFont typeface="Wingdings" pitchFamily="2" charset="2"/>
              <a:buChar char="ü"/>
            </a:pPr>
            <a:r>
              <a:rPr lang="ru-RU" sz="3200" baseline="-25000" dirty="0" smtClean="0">
                <a:latin typeface="Comic Sans MS" pitchFamily="66" charset="0"/>
              </a:rPr>
              <a:t>влияние </a:t>
            </a:r>
            <a:r>
              <a:rPr lang="ru-RU" sz="3200" baseline="-25000" dirty="0" smtClean="0">
                <a:latin typeface="Comic Sans MS" pitchFamily="66" charset="0"/>
              </a:rPr>
              <a:t>изменения процентных ставок на инвестиции, </a:t>
            </a:r>
            <a:endParaRPr lang="ru-RU" sz="3200" baseline="-25000" dirty="0" smtClean="0">
              <a:latin typeface="Comic Sans MS" pitchFamily="66" charset="0"/>
            </a:endParaRPr>
          </a:p>
          <a:p>
            <a:pPr>
              <a:buFont typeface="Wingdings" pitchFamily="2" charset="2"/>
              <a:buChar char="ü"/>
            </a:pPr>
            <a:r>
              <a:rPr lang="ru-RU" sz="3200" baseline="-25000" dirty="0" smtClean="0">
                <a:latin typeface="Comic Sans MS" pitchFamily="66" charset="0"/>
              </a:rPr>
              <a:t>влияние </a:t>
            </a:r>
            <a:r>
              <a:rPr lang="ru-RU" sz="3200" baseline="-25000" dirty="0" smtClean="0">
                <a:latin typeface="Comic Sans MS" pitchFamily="66" charset="0"/>
              </a:rPr>
              <a:t>изменения инвестиций на </a:t>
            </a:r>
            <a:r>
              <a:rPr lang="ru-RU" sz="3200" baseline="-25000" dirty="0" smtClean="0">
                <a:latin typeface="Comic Sans MS" pitchFamily="66" charset="0"/>
              </a:rPr>
              <a:t>ВВП</a:t>
            </a:r>
          </a:p>
          <a:p>
            <a:pPr>
              <a:buFont typeface="Wingdings" pitchFamily="2" charset="2"/>
              <a:buChar char="ü"/>
            </a:pPr>
            <a:endParaRPr lang="ru-RU" sz="3200" dirty="0" smtClean="0">
              <a:latin typeface="Comic Sans MS" pitchFamily="66" charset="0"/>
            </a:endParaRPr>
          </a:p>
          <a:p>
            <a:pPr>
              <a:buFont typeface="Wingdings" pitchFamily="2" charset="2"/>
              <a:buChar char="Ø"/>
            </a:pPr>
            <a:r>
              <a:rPr lang="ru-RU" sz="3200" baseline="-25000" dirty="0" smtClean="0">
                <a:latin typeface="Comic Sans MS" pitchFamily="66" charset="0"/>
              </a:rPr>
              <a:t>Компоненты расходов, чувствительные к проценту</a:t>
            </a:r>
            <a:endParaRPr lang="ru-RU" sz="3200" dirty="0" smtClean="0">
              <a:latin typeface="Comic Sans MS" pitchFamily="66" charset="0"/>
            </a:endParaRPr>
          </a:p>
          <a:p>
            <a:pPr>
              <a:buFont typeface="Wingdings" pitchFamily="2" charset="2"/>
              <a:buChar char="Ø"/>
            </a:pPr>
            <a:r>
              <a:rPr lang="ru-RU" sz="3200" baseline="-25000" dirty="0" smtClean="0">
                <a:latin typeface="Comic Sans MS" pitchFamily="66" charset="0"/>
              </a:rPr>
              <a:t>Кредитно-денежная политика в модели </a:t>
            </a:r>
            <a:r>
              <a:rPr lang="en-US" sz="3200" i="1" baseline="-25000" dirty="0" smtClean="0">
                <a:latin typeface="Comic Sans MS" pitchFamily="66" charset="0"/>
              </a:rPr>
              <a:t>AS-AD:</a:t>
            </a:r>
            <a:endParaRPr lang="ru-RU" sz="3200" i="1" dirty="0" smtClean="0">
              <a:latin typeface="Comic Sans MS" pitchFamily="66" charset="0"/>
            </a:endParaRPr>
          </a:p>
          <a:p>
            <a:r>
              <a:rPr lang="ru-RU" sz="3200" baseline="-25000" dirty="0" smtClean="0">
                <a:latin typeface="Comic Sans MS" pitchFamily="66" charset="0"/>
              </a:rPr>
              <a:t>уменьшение </a:t>
            </a:r>
            <a:r>
              <a:rPr lang="en-US" sz="3200" i="1" baseline="-25000" dirty="0" smtClean="0">
                <a:latin typeface="Comic Sans MS" pitchFamily="66" charset="0"/>
              </a:rPr>
              <a:t>R </a:t>
            </a:r>
            <a:r>
              <a:rPr lang="ru-RU" sz="3200" i="1" baseline="-25000" dirty="0" smtClean="0">
                <a:latin typeface="Comic Sans MS" pitchFamily="66" charset="0"/>
              </a:rPr>
              <a:t>—&gt; уменьшение М —&gt; повышение </a:t>
            </a:r>
            <a:r>
              <a:rPr lang="en-US" sz="3200" i="1" baseline="-25000" dirty="0" err="1" smtClean="0">
                <a:latin typeface="Comic Sans MS" pitchFamily="66" charset="0"/>
              </a:rPr>
              <a:t>i</a:t>
            </a:r>
            <a:r>
              <a:rPr lang="en-US" sz="3200" i="1" dirty="0" smtClean="0">
                <a:latin typeface="Comic Sans MS" pitchFamily="66" charset="0"/>
              </a:rPr>
              <a:t> </a:t>
            </a:r>
            <a:r>
              <a:rPr lang="ru-RU" sz="3200" i="1" baseline="-25000" dirty="0" smtClean="0">
                <a:latin typeface="Comic Sans MS" pitchFamily="66" charset="0"/>
              </a:rPr>
              <a:t>—&gt; </a:t>
            </a:r>
            <a:r>
              <a:rPr lang="ru-RU" sz="3200" i="1" baseline="-25000" dirty="0" smtClean="0">
                <a:latin typeface="Comic Sans MS" pitchFamily="66" charset="0"/>
              </a:rPr>
              <a:t>уменьшение I, С, X </a:t>
            </a:r>
            <a:r>
              <a:rPr lang="ru-RU" sz="3200" i="1" baseline="-25000" dirty="0" smtClean="0">
                <a:latin typeface="Comic Sans MS" pitchFamily="66" charset="0"/>
              </a:rPr>
              <a:t>-</a:t>
            </a:r>
            <a:r>
              <a:rPr lang="en-US" sz="3200" i="1" baseline="-25000" dirty="0" smtClean="0">
                <a:latin typeface="Comic Sans MS" pitchFamily="66" charset="0"/>
              </a:rPr>
              <a:t>&gt;</a:t>
            </a:r>
            <a:r>
              <a:rPr lang="ru-RU" sz="3200" i="1" baseline="-25000" dirty="0" smtClean="0">
                <a:latin typeface="Comic Sans MS" pitchFamily="66" charset="0"/>
              </a:rPr>
              <a:t> </a:t>
            </a:r>
            <a:r>
              <a:rPr lang="ru-RU" sz="3200" i="1" baseline="-25000" dirty="0" smtClean="0">
                <a:latin typeface="Comic Sans MS" pitchFamily="66" charset="0"/>
              </a:rPr>
              <a:t>уменьшение </a:t>
            </a:r>
            <a:r>
              <a:rPr lang="en-US" sz="3200" i="1" baseline="-25000" dirty="0" smtClean="0">
                <a:latin typeface="Comic Sans MS" pitchFamily="66" charset="0"/>
              </a:rPr>
              <a:t>AD </a:t>
            </a:r>
            <a:r>
              <a:rPr lang="ru-RU" sz="3200" i="1" baseline="-25000" dirty="0" smtClean="0">
                <a:latin typeface="Comic Sans MS" pitchFamily="66" charset="0"/>
              </a:rPr>
              <a:t>—</a:t>
            </a:r>
            <a:r>
              <a:rPr lang="en-US" sz="3200" i="1" baseline="-25000" dirty="0" smtClean="0">
                <a:latin typeface="Comic Sans MS" pitchFamily="66" charset="0"/>
              </a:rPr>
              <a:t>&gt;</a:t>
            </a:r>
            <a:r>
              <a:rPr lang="ru-RU" sz="3200" i="1" baseline="-25000" dirty="0" smtClean="0">
                <a:latin typeface="Comic Sans MS" pitchFamily="66" charset="0"/>
              </a:rPr>
              <a:t> </a:t>
            </a:r>
            <a:r>
              <a:rPr lang="ru-RU" sz="3200" i="1" baseline="-25000" dirty="0" smtClean="0">
                <a:latin typeface="Comic Sans MS" pitchFamily="66" charset="0"/>
              </a:rPr>
              <a:t>уменьшение реального ВВП и Р</a:t>
            </a:r>
            <a:endParaRPr lang="ru-RU" sz="3200" i="1" dirty="0" smtClean="0">
              <a:latin typeface="Comic Sans MS" pitchFamily="66" charset="0"/>
            </a:endParaRPr>
          </a:p>
          <a:p>
            <a:pPr>
              <a:buFont typeface="Wingdings" pitchFamily="2" charset="2"/>
              <a:buChar char="Ø"/>
            </a:pPr>
            <a:r>
              <a:rPr lang="ru-RU" sz="3200" baseline="-25000" dirty="0" smtClean="0">
                <a:latin typeface="Comic Sans MS" pitchFamily="66" charset="0"/>
              </a:rPr>
              <a:t>Кредитно-денежная политика в краткосрочном и долгосрочном </a:t>
            </a:r>
            <a:r>
              <a:rPr lang="ru-RU" sz="3200" baseline="-25000" dirty="0" smtClean="0">
                <a:latin typeface="Comic Sans MS" pitchFamily="66" charset="0"/>
              </a:rPr>
              <a:t>периодах</a:t>
            </a:r>
            <a:endParaRPr lang="en-US" sz="3200" baseline="-25000" dirty="0" smtClean="0">
              <a:latin typeface="Comic Sans MS" pitchFamily="66" charset="0"/>
            </a:endParaRPr>
          </a:p>
          <a:p>
            <a:pPr>
              <a:buFont typeface="Wingdings" pitchFamily="2" charset="2"/>
              <a:buChar char="Ø"/>
            </a:pPr>
            <a:r>
              <a:rPr lang="ru-RU" sz="3200" baseline="-25000" dirty="0" smtClean="0">
                <a:latin typeface="Comic Sans MS" pitchFamily="66" charset="0"/>
              </a:rPr>
              <a:t> </a:t>
            </a:r>
            <a:r>
              <a:rPr lang="ru-RU" sz="3200" baseline="-25000" dirty="0" smtClean="0">
                <a:latin typeface="Comic Sans MS" pitchFamily="66" charset="0"/>
              </a:rPr>
              <a:t>“</a:t>
            </a:r>
            <a:r>
              <a:rPr lang="ru-RU" sz="3200" baseline="-25000" dirty="0" smtClean="0">
                <a:latin typeface="Comic Sans MS" pitchFamily="66" charset="0"/>
              </a:rPr>
              <a:t>Нейтральность</a:t>
            </a:r>
            <a:r>
              <a:rPr lang="en-US" sz="3200" baseline="-25000" dirty="0" smtClean="0">
                <a:latin typeface="Comic Sans MS" pitchFamily="66" charset="0"/>
              </a:rPr>
              <a:t>”</a:t>
            </a:r>
            <a:r>
              <a:rPr lang="ru-RU" sz="3200" baseline="-25000" dirty="0" smtClean="0">
                <a:latin typeface="Comic Sans MS" pitchFamily="66" charset="0"/>
              </a:rPr>
              <a:t> </a:t>
            </a:r>
            <a:r>
              <a:rPr lang="ru-RU" sz="3200" baseline="-25000" dirty="0" smtClean="0">
                <a:latin typeface="Comic Sans MS" pitchFamily="66" charset="0"/>
              </a:rPr>
              <a:t>денег</a:t>
            </a:r>
            <a:endParaRPr lang="ru-RU" sz="3200" b="1" baseline="-25000" dirty="0" smtClean="0">
              <a:latin typeface="Comic Sans MS" pitchFamily="66" charset="0"/>
            </a:endParaRPr>
          </a:p>
          <a:p>
            <a:pPr algn="ctr"/>
            <a:endParaRPr lang="ru-RU" sz="3200" dirty="0">
              <a:latin typeface="Comic Sans MS" pitchFamily="66" charset="0"/>
            </a:endParaRPr>
          </a:p>
        </p:txBody>
      </p:sp>
      <p:sp>
        <p:nvSpPr>
          <p:cNvPr id="4" name="Заголовок 2"/>
          <p:cNvSpPr>
            <a:spLocks noGrp="1"/>
          </p:cNvSpPr>
          <p:nvPr>
            <p:ph type="title"/>
          </p:nvPr>
        </p:nvSpPr>
        <p:spPr>
          <a:xfrm>
            <a:off x="706902" y="512064"/>
            <a:ext cx="8156448" cy="777240"/>
          </a:xfrm>
        </p:spPr>
        <p:txBody>
          <a:bodyPr/>
          <a:lstStyle/>
          <a:p>
            <a:pPr algn="ctr"/>
            <a:r>
              <a:rPr lang="ru-RU" b="1" baseline="-25000" dirty="0" smtClean="0">
                <a:latin typeface="Comic Sans MS" pitchFamily="66" charset="0"/>
              </a:rPr>
              <a:t>КЛЮЧЕВЫЕ ПОНЯТИЯ</a:t>
            </a:r>
            <a:endParaRPr lang="ru-RU" dirty="0">
              <a:latin typeface="Comic Sans MS" pitchFamily="66"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idx="1"/>
          </p:nvPr>
        </p:nvSpPr>
        <p:spPr>
          <a:xfrm>
            <a:off x="706902" y="1351672"/>
            <a:ext cx="8185578" cy="2437368"/>
          </a:xfrm>
        </p:spPr>
        <p:txBody>
          <a:bodyPr numCol="1">
            <a:normAutofit fontScale="92500"/>
          </a:bodyPr>
          <a:lstStyle/>
          <a:p>
            <a:pPr marL="512064" indent="-457200">
              <a:buFont typeface="+mj-lt"/>
              <a:buAutoNum type="arabicPeriod"/>
            </a:pPr>
            <a:r>
              <a:rPr lang="ru-RU" baseline="-25000" dirty="0" smtClean="0">
                <a:latin typeface="Comic Sans MS" pitchFamily="66" charset="0"/>
              </a:rPr>
              <a:t>Используя рис. </a:t>
            </a:r>
            <a:r>
              <a:rPr lang="ru-RU" baseline="-25000" dirty="0" smtClean="0">
                <a:latin typeface="Comic Sans MS" pitchFamily="66" charset="0"/>
              </a:rPr>
              <a:t>5</a:t>
            </a:r>
            <a:r>
              <a:rPr lang="ru-RU" baseline="-25000" dirty="0" smtClean="0">
                <a:latin typeface="Comic Sans MS" pitchFamily="66" charset="0"/>
              </a:rPr>
              <a:t>, ответьте на следующие вопросы.</a:t>
            </a:r>
            <a:endParaRPr lang="ru-RU" dirty="0" smtClean="0">
              <a:latin typeface="Comic Sans MS" pitchFamily="66" charset="0"/>
            </a:endParaRPr>
          </a:p>
          <a:p>
            <a:pPr lvl="1">
              <a:buFont typeface="Arial" pitchFamily="34" charset="0"/>
              <a:buChar char="•"/>
            </a:pPr>
            <a:r>
              <a:rPr lang="ru-RU" baseline="-25000" dirty="0" smtClean="0">
                <a:latin typeface="Comic Sans MS" pitchFamily="66" charset="0"/>
              </a:rPr>
              <a:t>ФРС решила, что уровень безработицы растет слишком быстро и хочет препятствовать этому, увеличив денежную массу. Какие шаги должна предпринять ФРС для увеличения предложения денег? Какое влияние это окажет на кривую предложения денег? Какова будет реакция на денежных рынках?</a:t>
            </a:r>
          </a:p>
          <a:p>
            <a:pPr lvl="1">
              <a:buFont typeface="Arial" pitchFamily="34" charset="0"/>
              <a:buChar char="•"/>
            </a:pPr>
            <a:r>
              <a:rPr lang="ru-RU" baseline="-25000" dirty="0" smtClean="0">
                <a:latin typeface="Comic Sans MS" pitchFamily="66" charset="0"/>
              </a:rPr>
              <a:t>В результате быстрого экономического роста других стран возрос экспорт и увеличился реальный ВНП. Что случится в этом случае со спросом на деньги? Как эта ситуация повлияет на рыночную процентную ставку?</a:t>
            </a:r>
          </a:p>
          <a:p>
            <a:pPr lvl="1">
              <a:buFont typeface="Arial" pitchFamily="34" charset="0"/>
              <a:buChar char="•"/>
            </a:pPr>
            <a:r>
              <a:rPr lang="ru-RU" baseline="-25000" dirty="0" smtClean="0">
                <a:latin typeface="Comic Sans MS" pitchFamily="66" charset="0"/>
              </a:rPr>
              <a:t>С распространением банковских автоматов люди обнаружили, что они могут снизить запасы наличных денег, которые они держали на “черный день**. Спрос на деньги на каждом уровне процентной ставки и ВНП уменьшается. ФРС не считает, что это может привести к каким-либо серьезным последствиям, и поэтому поддерживает предложение денег на постоянном уровне. Какое влияние будут иметь описанные выше события на спрос и предложение денег? На рыночную ставку процента?</a:t>
            </a:r>
          </a:p>
          <a:p>
            <a:pPr lvl="2"/>
            <a:endParaRPr lang="ru-RU" dirty="0"/>
          </a:p>
        </p:txBody>
      </p:sp>
      <p:sp>
        <p:nvSpPr>
          <p:cNvPr id="3" name="Заголовок 2"/>
          <p:cNvSpPr>
            <a:spLocks noGrp="1"/>
          </p:cNvSpPr>
          <p:nvPr>
            <p:ph type="title"/>
          </p:nvPr>
        </p:nvSpPr>
        <p:spPr/>
        <p:txBody>
          <a:bodyPr/>
          <a:lstStyle/>
          <a:p>
            <a:pPr algn="ctr"/>
            <a:r>
              <a:rPr lang="ru-RU" b="1" baseline="-25000" dirty="0" smtClean="0">
                <a:latin typeface="Comic Sans MS" pitchFamily="66" charset="0"/>
              </a:rPr>
              <a:t>ВОПРОСЫ ДЛЯ ОБСУЖДЕНИЯ</a:t>
            </a:r>
            <a:endParaRPr lang="ru-RU" dirty="0">
              <a:latin typeface="Comic Sans MS" pitchFamily="66" charset="0"/>
            </a:endParaRPr>
          </a:p>
        </p:txBody>
      </p:sp>
      <p:pic>
        <p:nvPicPr>
          <p:cNvPr id="4" name="Picture 2"/>
          <p:cNvPicPr>
            <a:picLocks noChangeAspect="1" noChangeArrowheads="1"/>
          </p:cNvPicPr>
          <p:nvPr/>
        </p:nvPicPr>
        <p:blipFill>
          <a:blip r:embed="rId3" cstate="print"/>
          <a:srcRect/>
          <a:stretch>
            <a:fillRect/>
          </a:stretch>
        </p:blipFill>
        <p:spPr bwMode="auto">
          <a:xfrm>
            <a:off x="1691680" y="4221089"/>
            <a:ext cx="2232248" cy="2128028"/>
          </a:xfrm>
          <a:prstGeom prst="rect">
            <a:avLst/>
          </a:prstGeom>
          <a:noFill/>
          <a:ln w="9525">
            <a:noFill/>
            <a:miter lim="800000"/>
            <a:headEnd/>
            <a:tailEnd/>
          </a:ln>
        </p:spPr>
      </p:pic>
      <p:pic>
        <p:nvPicPr>
          <p:cNvPr id="5" name="Picture 4"/>
          <p:cNvPicPr>
            <a:picLocks noChangeAspect="1" noChangeArrowheads="1"/>
          </p:cNvPicPr>
          <p:nvPr/>
        </p:nvPicPr>
        <p:blipFill>
          <a:blip r:embed="rId4" cstate="print"/>
          <a:srcRect/>
          <a:stretch>
            <a:fillRect/>
          </a:stretch>
        </p:blipFill>
        <p:spPr bwMode="auto">
          <a:xfrm>
            <a:off x="4716016" y="4221088"/>
            <a:ext cx="2263073" cy="2160240"/>
          </a:xfrm>
          <a:prstGeom prst="rect">
            <a:avLst/>
          </a:prstGeom>
          <a:noFill/>
          <a:ln w="9525">
            <a:noFill/>
            <a:miter lim="800000"/>
            <a:headEnd/>
            <a:tailEnd/>
          </a:ln>
        </p:spPr>
      </p:pic>
      <p:sp>
        <p:nvSpPr>
          <p:cNvPr id="6" name="Прямоугольник 5"/>
          <p:cNvSpPr/>
          <p:nvPr/>
        </p:nvSpPr>
        <p:spPr>
          <a:xfrm>
            <a:off x="1691680" y="6381328"/>
            <a:ext cx="6696744" cy="276999"/>
          </a:xfrm>
          <a:prstGeom prst="rect">
            <a:avLst/>
          </a:prstGeom>
        </p:spPr>
        <p:txBody>
          <a:bodyPr wrap="square">
            <a:spAutoFit/>
          </a:bodyPr>
          <a:lstStyle/>
          <a:p>
            <a:r>
              <a:rPr lang="ru-RU" sz="1200" baseline="-25000" dirty="0" smtClean="0">
                <a:latin typeface="Comic Sans MS" pitchFamily="66" charset="0"/>
              </a:rPr>
              <a:t>Рис. </a:t>
            </a:r>
            <a:r>
              <a:rPr lang="ru-RU" sz="1200" baseline="-25000" dirty="0" smtClean="0">
                <a:latin typeface="Comic Sans MS" pitchFamily="66" charset="0"/>
              </a:rPr>
              <a:t>5</a:t>
            </a:r>
            <a:r>
              <a:rPr lang="ru-RU" sz="1200" baseline="-25000" dirty="0" smtClean="0">
                <a:latin typeface="Comic Sans MS" pitchFamily="66" charset="0"/>
              </a:rPr>
              <a:t>. Изменения кредитно-денежной политики или цен оказывают влияние на процентные ставки</a:t>
            </a:r>
            <a:endParaRPr lang="ru-RU" sz="1200" dirty="0">
              <a:latin typeface="Comic Sans MS" pitchFamily="66" charset="0"/>
            </a:endParaRPr>
          </a:p>
        </p:txBody>
      </p:sp>
      <p:sp>
        <p:nvSpPr>
          <p:cNvPr id="7" name="Прямоугольник 6"/>
          <p:cNvSpPr/>
          <p:nvPr/>
        </p:nvSpPr>
        <p:spPr>
          <a:xfrm>
            <a:off x="1547664" y="3861049"/>
            <a:ext cx="2592288" cy="276999"/>
          </a:xfrm>
          <a:prstGeom prst="rect">
            <a:avLst/>
          </a:prstGeom>
        </p:spPr>
        <p:txBody>
          <a:bodyPr wrap="square">
            <a:spAutoFit/>
          </a:bodyPr>
          <a:lstStyle/>
          <a:p>
            <a:r>
              <a:rPr lang="ru-RU" sz="1200" b="1" baseline="-25000" dirty="0" smtClean="0">
                <a:latin typeface="Comic Sans MS" pitchFamily="66" charset="0"/>
              </a:rPr>
              <a:t>Ужесточение </a:t>
            </a:r>
            <a:r>
              <a:rPr lang="ru-RU" sz="1200" b="1" baseline="-25000" dirty="0" smtClean="0">
                <a:latin typeface="Comic Sans MS" pitchFamily="66" charset="0"/>
              </a:rPr>
              <a:t>кредитно-денежной </a:t>
            </a:r>
            <a:r>
              <a:rPr lang="ru-RU" sz="1200" b="1" baseline="-25000" dirty="0" smtClean="0">
                <a:latin typeface="Comic Sans MS" pitchFamily="66" charset="0"/>
              </a:rPr>
              <a:t>политики</a:t>
            </a:r>
            <a:endParaRPr lang="ru-RU" sz="1200" b="1" dirty="0">
              <a:latin typeface="Comic Sans MS" pitchFamily="66" charset="0"/>
            </a:endParaRPr>
          </a:p>
        </p:txBody>
      </p:sp>
      <p:sp>
        <p:nvSpPr>
          <p:cNvPr id="8" name="Прямоугольник 7"/>
          <p:cNvSpPr/>
          <p:nvPr/>
        </p:nvSpPr>
        <p:spPr>
          <a:xfrm>
            <a:off x="4644008" y="3861048"/>
            <a:ext cx="2031325" cy="276999"/>
          </a:xfrm>
          <a:prstGeom prst="rect">
            <a:avLst/>
          </a:prstGeom>
        </p:spPr>
        <p:txBody>
          <a:bodyPr wrap="none">
            <a:spAutoFit/>
          </a:bodyPr>
          <a:lstStyle/>
          <a:p>
            <a:r>
              <a:rPr lang="ru-RU" sz="1200" b="1" baseline="-25000" dirty="0" smtClean="0">
                <a:latin typeface="Comic Sans MS" pitchFamily="66" charset="0"/>
              </a:rPr>
              <a:t>Смещение кривой спроса на деньги</a:t>
            </a:r>
            <a:endParaRPr lang="ru-RU" sz="1200" b="1" dirty="0" smtClean="0">
              <a:latin typeface="Comic Sans MS" pitchFamily="66"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611560" y="188640"/>
            <a:ext cx="8075240" cy="3888432"/>
          </a:xfrm>
        </p:spPr>
        <p:txBody>
          <a:bodyPr>
            <a:normAutofit fontScale="85000" lnSpcReduction="20000"/>
          </a:bodyPr>
          <a:lstStyle/>
          <a:p>
            <a:pPr marL="582930" indent="-514350">
              <a:buFont typeface="+mj-lt"/>
              <a:buAutoNum type="arabicPeriod" startAt="2"/>
            </a:pPr>
            <a:r>
              <a:rPr lang="ru-RU" baseline="-25000" dirty="0" smtClean="0">
                <a:latin typeface="Comic Sans MS" pitchFamily="66" charset="0"/>
              </a:rPr>
              <a:t>Представьте, что вы возглавляете Совет управляющих ФРС в период экономической депрессии; представьте также, что вам надо давать отчет о проделанной вами работе перед соответствующей комиссией Конгресса. Напишите объяснение для сенатора (который непосредственно будет с вами беседовать) относительно того, как будут проводиться ваши экспансионистские мероприятия.</a:t>
            </a:r>
            <a:endParaRPr lang="ru-RU" dirty="0" smtClean="0">
              <a:latin typeface="Comic Sans MS" pitchFamily="66" charset="0"/>
            </a:endParaRPr>
          </a:p>
          <a:p>
            <a:pPr marL="582930" indent="-514350">
              <a:buFont typeface="+mj-lt"/>
              <a:buAutoNum type="arabicPeriod" startAt="2"/>
            </a:pPr>
            <a:r>
              <a:rPr lang="ru-RU" baseline="-25000" dirty="0" smtClean="0">
                <a:latin typeface="Comic Sans MS" pitchFamily="66" charset="0"/>
              </a:rPr>
              <a:t>Проанализируйте баланс ФРС, представленный в </a:t>
            </a:r>
            <a:r>
              <a:rPr lang="ru-RU" baseline="-25000" dirty="0" smtClean="0">
                <a:latin typeface="Comic Sans MS" pitchFamily="66" charset="0"/>
              </a:rPr>
              <a:t>табл.1</a:t>
            </a:r>
            <a:r>
              <a:rPr lang="ru-RU" baseline="-25000" dirty="0" smtClean="0">
                <a:latin typeface="Comic Sans MS" pitchFamily="66" charset="0"/>
              </a:rPr>
              <a:t>. Составьте соответствующий баланс для банков (по типу баланса, приведенного в </a:t>
            </a:r>
            <a:r>
              <a:rPr lang="ru-RU" baseline="-25000" dirty="0" smtClean="0">
                <a:latin typeface="Comic Sans MS" pitchFamily="66" charset="0"/>
              </a:rPr>
              <a:t>табл.3</a:t>
            </a:r>
            <a:r>
              <a:rPr lang="ru-RU" baseline="-25000" dirty="0" smtClean="0">
                <a:latin typeface="Comic Sans MS" pitchFamily="66" charset="0"/>
              </a:rPr>
              <a:t>), предполагая, что норма обязательных резервов по чековым счетам равняется 10%, а по другим видам депозитов резервные требования отсутствуют.</a:t>
            </a:r>
          </a:p>
          <a:p>
            <a:pPr lvl="1">
              <a:buFont typeface="Arial" pitchFamily="34" charset="0"/>
              <a:buChar char="•"/>
            </a:pPr>
            <a:r>
              <a:rPr lang="ru-RU" baseline="-25000" dirty="0" smtClean="0">
                <a:latin typeface="Comic Sans MS" pitchFamily="66" charset="0"/>
              </a:rPr>
              <a:t>Начертите новую систему балансов, допустив, что ФРС продаст на открытом рынке государственные ценные бумаги на сумму 1 </a:t>
            </a:r>
            <a:r>
              <a:rPr lang="ru-RU" baseline="-25000" dirty="0" err="1" smtClean="0">
                <a:latin typeface="Comic Sans MS" pitchFamily="66" charset="0"/>
              </a:rPr>
              <a:t>млрд</a:t>
            </a:r>
            <a:r>
              <a:rPr lang="ru-RU" baseline="-25000" dirty="0" smtClean="0">
                <a:latin typeface="Comic Sans MS" pitchFamily="66" charset="0"/>
              </a:rPr>
              <a:t> долл.</a:t>
            </a:r>
          </a:p>
          <a:p>
            <a:pPr lvl="1">
              <a:buFont typeface="Arial" pitchFamily="34" charset="0"/>
              <a:buChar char="•"/>
            </a:pPr>
            <a:r>
              <a:rPr lang="ru-RU" baseline="-25000" dirty="0" smtClean="0">
                <a:latin typeface="Comic Sans MS" pitchFamily="66" charset="0"/>
              </a:rPr>
              <a:t>Постройте еще одну систему балансов, чтобы показать, что случится, если правление ФРС увеличит уровень резервных требований до 20%.</a:t>
            </a:r>
          </a:p>
          <a:p>
            <a:pPr lvl="1">
              <a:buFont typeface="Arial" pitchFamily="34" charset="0"/>
              <a:buChar char="•"/>
            </a:pPr>
            <a:r>
              <a:rPr lang="ru-RU" baseline="-25000" dirty="0" smtClean="0">
                <a:latin typeface="Comic Sans MS" pitchFamily="66" charset="0"/>
              </a:rPr>
              <a:t>Допустим, что банки берут кредит у ФРС в размере 1 </a:t>
            </a:r>
            <a:r>
              <a:rPr lang="ru-RU" baseline="-25000" dirty="0" err="1" smtClean="0">
                <a:latin typeface="Comic Sans MS" pitchFamily="66" charset="0"/>
              </a:rPr>
              <a:t>млрд</a:t>
            </a:r>
            <a:r>
              <a:rPr lang="ru-RU" baseline="-25000" dirty="0" smtClean="0">
                <a:latin typeface="Comic Sans MS" pitchFamily="66" charset="0"/>
              </a:rPr>
              <a:t> </a:t>
            </a:r>
            <a:r>
              <a:rPr lang="ru-RU" baseline="-25000" dirty="0" err="1" smtClean="0">
                <a:latin typeface="Comic Sans MS" pitchFamily="66" charset="0"/>
              </a:rPr>
              <a:t>долл</a:t>
            </a:r>
            <a:r>
              <a:rPr lang="ru-RU" baseline="-25000" dirty="0" smtClean="0">
                <a:latin typeface="Comic Sans MS" pitchFamily="66" charset="0"/>
              </a:rPr>
              <a:t>, резервов. Как это изменит балансы ФРС и коммерческих банков?</a:t>
            </a:r>
          </a:p>
          <a:p>
            <a:endParaRPr lang="ru-RU" dirty="0"/>
          </a:p>
        </p:txBody>
      </p:sp>
      <p:pic>
        <p:nvPicPr>
          <p:cNvPr id="4" name="Picture 2" descr="C:\Users\Илья\Desktop\табл.jpg"/>
          <p:cNvPicPr>
            <a:picLocks noChangeAspect="1" noChangeArrowheads="1"/>
          </p:cNvPicPr>
          <p:nvPr/>
        </p:nvPicPr>
        <p:blipFill>
          <a:blip r:embed="rId2" cstate="print"/>
          <a:srcRect/>
          <a:stretch>
            <a:fillRect/>
          </a:stretch>
        </p:blipFill>
        <p:spPr bwMode="auto">
          <a:xfrm>
            <a:off x="467544" y="4293096"/>
            <a:ext cx="4032448" cy="1164685"/>
          </a:xfrm>
          <a:prstGeom prst="rect">
            <a:avLst/>
          </a:prstGeom>
          <a:noFill/>
        </p:spPr>
      </p:pic>
      <p:sp>
        <p:nvSpPr>
          <p:cNvPr id="5" name="Прямоугольник 4"/>
          <p:cNvSpPr/>
          <p:nvPr/>
        </p:nvSpPr>
        <p:spPr>
          <a:xfrm>
            <a:off x="899592" y="5517232"/>
            <a:ext cx="3528393" cy="451406"/>
          </a:xfrm>
          <a:prstGeom prst="rect">
            <a:avLst/>
          </a:prstGeom>
        </p:spPr>
        <p:txBody>
          <a:bodyPr wrap="square">
            <a:spAutoFit/>
          </a:bodyPr>
          <a:lstStyle/>
          <a:p>
            <a:r>
              <a:rPr lang="ru-RU" sz="1400" baseline="-25000" dirty="0">
                <a:latin typeface="Comic Sans MS" pitchFamily="66" charset="0"/>
              </a:rPr>
              <a:t>Таблица </a:t>
            </a:r>
            <a:r>
              <a:rPr lang="ru-RU" sz="1400" baseline="-25000" dirty="0" smtClean="0">
                <a:latin typeface="Comic Sans MS" pitchFamily="66" charset="0"/>
              </a:rPr>
              <a:t>1</a:t>
            </a:r>
            <a:r>
              <a:rPr lang="ru-RU" sz="1400" baseline="-25000" dirty="0">
                <a:latin typeface="Comic Sans MS" pitchFamily="66" charset="0"/>
              </a:rPr>
              <a:t>. Банкноты Федеральных резервных банков и вклады составляют основу денежной массы </a:t>
            </a:r>
            <a:r>
              <a:rPr lang="ru-RU" sz="1400" baseline="-25000" dirty="0" smtClean="0">
                <a:latin typeface="Comic Sans MS" pitchFamily="66" charset="0"/>
              </a:rPr>
              <a:t> США</a:t>
            </a:r>
            <a:endParaRPr lang="ru-RU" sz="1400" dirty="0">
              <a:latin typeface="Comic Sans MS" pitchFamily="66" charset="0"/>
            </a:endParaRPr>
          </a:p>
        </p:txBody>
      </p:sp>
      <p:pic>
        <p:nvPicPr>
          <p:cNvPr id="6" name="Picture 2" descr="C:\Users\Илья\Desktop\табл3.jpg"/>
          <p:cNvPicPr>
            <a:picLocks noChangeAspect="1" noChangeArrowheads="1"/>
          </p:cNvPicPr>
          <p:nvPr/>
        </p:nvPicPr>
        <p:blipFill>
          <a:blip r:embed="rId3" cstate="print"/>
          <a:srcRect/>
          <a:stretch>
            <a:fillRect/>
          </a:stretch>
        </p:blipFill>
        <p:spPr bwMode="auto">
          <a:xfrm>
            <a:off x="4644008" y="4293096"/>
            <a:ext cx="4395556" cy="1131966"/>
          </a:xfrm>
          <a:prstGeom prst="rect">
            <a:avLst/>
          </a:prstGeom>
          <a:noFill/>
        </p:spPr>
      </p:pic>
      <p:sp>
        <p:nvSpPr>
          <p:cNvPr id="7" name="Прямоугольник 6"/>
          <p:cNvSpPr/>
          <p:nvPr/>
        </p:nvSpPr>
        <p:spPr>
          <a:xfrm>
            <a:off x="4860032" y="5517232"/>
            <a:ext cx="3923846" cy="307777"/>
          </a:xfrm>
          <a:prstGeom prst="rect">
            <a:avLst/>
          </a:prstGeom>
        </p:spPr>
        <p:txBody>
          <a:bodyPr wrap="square">
            <a:spAutoFit/>
          </a:bodyPr>
          <a:lstStyle/>
          <a:p>
            <a:r>
              <a:rPr lang="ru-RU" sz="1400" baseline="-25000" dirty="0" smtClean="0">
                <a:latin typeface="Comic Sans MS" pitchFamily="66" charset="0"/>
              </a:rPr>
              <a:t>Таблица </a:t>
            </a:r>
            <a:r>
              <a:rPr lang="ru-RU" sz="1400" baseline="-25000" dirty="0" smtClean="0">
                <a:latin typeface="Comic Sans MS" pitchFamily="66" charset="0"/>
              </a:rPr>
              <a:t>3</a:t>
            </a:r>
            <a:r>
              <a:rPr lang="ru-RU" sz="1400" baseline="-25000" dirty="0" smtClean="0">
                <a:latin typeface="Comic Sans MS" pitchFamily="66" charset="0"/>
              </a:rPr>
              <a:t>. Резервные требования для финансовых институтов</a:t>
            </a:r>
            <a:endParaRPr lang="ru-RU" sz="1400" dirty="0">
              <a:latin typeface="Comic Sans MS" pitchFamily="66"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611560" y="2924944"/>
            <a:ext cx="8159824" cy="4477692"/>
          </a:xfrm>
        </p:spPr>
        <p:txBody>
          <a:bodyPr>
            <a:normAutofit/>
          </a:bodyPr>
          <a:lstStyle/>
          <a:p>
            <a:pPr>
              <a:buFont typeface="Wingdings" pitchFamily="2" charset="2"/>
              <a:buChar char="Ø"/>
            </a:pPr>
            <a:r>
              <a:rPr lang="ru-RU" sz="2000" b="1" baseline="-25000" dirty="0" smtClean="0">
                <a:latin typeface="Comic Sans MS" pitchFamily="66" charset="0"/>
              </a:rPr>
              <a:t>Руководство.</a:t>
            </a:r>
          </a:p>
          <a:p>
            <a:pPr>
              <a:buFont typeface="Wingdings" pitchFamily="2" charset="2"/>
              <a:buChar char="Ø"/>
            </a:pPr>
            <a:r>
              <a:rPr lang="ru-RU" sz="2000" b="1" baseline="-25000" dirty="0" smtClean="0">
                <a:latin typeface="Comic Sans MS" pitchFamily="66" charset="0"/>
              </a:rPr>
              <a:t> </a:t>
            </a:r>
            <a:r>
              <a:rPr lang="ru-RU" sz="1600" baseline="-25000" dirty="0" smtClean="0">
                <a:latin typeface="Comic Sans MS" pitchFamily="66" charset="0"/>
              </a:rPr>
              <a:t>Совет управляющих Федеральной резервной системой является ядром ФРС (иногда он называется Федеральным резервным советом). Совет управляющих состоит из семи членов, которых назначает президент с одобрения Сената на частично совпадающие друг с другом 14-летние сроки. В основном, членами Совета являются банкиры или экономисты, которые заняты полный рабочий день.</a:t>
            </a:r>
            <a:endParaRPr lang="ru-RU" sz="1600" dirty="0" smtClean="0">
              <a:latin typeface="Comic Sans MS" pitchFamily="66" charset="0"/>
            </a:endParaRPr>
          </a:p>
          <a:p>
            <a:pPr>
              <a:buFont typeface="Wingdings" pitchFamily="2" charset="2"/>
              <a:buChar char="Ø"/>
            </a:pPr>
            <a:r>
              <a:rPr lang="ru-RU" sz="1600" baseline="-25000" dirty="0" smtClean="0">
                <a:latin typeface="Comic Sans MS" pitchFamily="66" charset="0"/>
              </a:rPr>
              <a:t>Главным органом ФРС, отвечающим за принятие решений, является Федеральный Комитет по операциям на открытом рынке (ФКООР). Этот комитет состоит из 12 членов, имеющих право голоса; в него входят семь членов Совета управляющих плюс пять президентов региональных Федеральных резервных банков. Данная группа контролирует один из наиболее важных и часто используемых инструментов современной кредитно-денежной политики — предложение банковских резервов.</a:t>
            </a:r>
            <a:endParaRPr lang="ru-RU" sz="1600" dirty="0" smtClean="0">
              <a:latin typeface="Comic Sans MS" pitchFamily="66" charset="0"/>
            </a:endParaRPr>
          </a:p>
          <a:p>
            <a:pPr>
              <a:buFont typeface="Wingdings" pitchFamily="2" charset="2"/>
              <a:buChar char="Ø"/>
            </a:pPr>
            <a:r>
              <a:rPr lang="ru-RU" sz="1600" baseline="-25000" dirty="0" smtClean="0">
                <a:latin typeface="Comic Sans MS" pitchFamily="66" charset="0"/>
              </a:rPr>
              <a:t>Во главе системы находится Председатель Совета управляющих, на сегодняшний день эту должность занимает Алан Гринспэн </a:t>
            </a:r>
            <a:r>
              <a:rPr lang="en-US" sz="1600" baseline="-25000" dirty="0" smtClean="0">
                <a:latin typeface="Comic Sans MS" pitchFamily="66" charset="0"/>
              </a:rPr>
              <a:t>(Alan Greenspan). </a:t>
            </a:r>
            <a:r>
              <a:rPr lang="ru-RU" sz="1600" baseline="-25000" dirty="0" smtClean="0">
                <a:latin typeface="Comic Sans MS" pitchFamily="66" charset="0"/>
              </a:rPr>
              <a:t>Он является главой Совета управляющих и ФКООР, выступает с публичными докладами от имени ФРС и имеет огромное влияние на регулирование кредитно-денежной политики. Часто его называют “вторым из списка наиболее могущественных людей Америки”, подчеркивая таким образом ту степень влияния, которую он имеет по отношению ко всей экономике в целом.</a:t>
            </a:r>
            <a:endParaRPr lang="ru-RU" sz="1600" dirty="0" smtClean="0">
              <a:latin typeface="Comic Sans MS" pitchFamily="66" charset="0"/>
            </a:endParaRPr>
          </a:p>
          <a:p>
            <a:pPr>
              <a:buFont typeface="Wingdings" pitchFamily="2" charset="2"/>
              <a:buChar char="Ø"/>
            </a:pPr>
            <a:r>
              <a:rPr lang="ru-RU" sz="1600" baseline="-25000" dirty="0" smtClean="0">
                <a:latin typeface="Comic Sans MS" pitchFamily="66" charset="0"/>
              </a:rPr>
              <a:t>Хотя ФРС по своей структуре является раздробленной, специалисты считают, что власть в ней достаточно централизованна. Совет управляющих ФРС, к которому на заседаниях присоединяются президенты 12 региональных Федеральных резервных банков, под руководством председателя ФРС работают над формулировкой и реализацией кредитно-денежной политики. На рис.2 показана структура Федеральной резервной системы.</a:t>
            </a:r>
          </a:p>
          <a:p>
            <a:endParaRPr lang="ru-RU" sz="1600" dirty="0">
              <a:latin typeface="Comic Sans MS" pitchFamily="66" charset="0"/>
            </a:endParaRPr>
          </a:p>
        </p:txBody>
      </p:sp>
      <p:pic>
        <p:nvPicPr>
          <p:cNvPr id="4098" name="Picture 2" descr="C:\Users\Илья\Desktop\руков.jpg"/>
          <p:cNvPicPr>
            <a:picLocks noChangeAspect="1" noChangeArrowheads="1"/>
          </p:cNvPicPr>
          <p:nvPr/>
        </p:nvPicPr>
        <p:blipFill>
          <a:blip r:embed="rId2" cstate="print"/>
          <a:srcRect/>
          <a:stretch>
            <a:fillRect/>
          </a:stretch>
        </p:blipFill>
        <p:spPr bwMode="auto">
          <a:xfrm>
            <a:off x="2339752" y="116632"/>
            <a:ext cx="4248472" cy="2835086"/>
          </a:xfrm>
          <a:prstGeom prst="rect">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611560" y="404664"/>
            <a:ext cx="5256584" cy="3024336"/>
          </a:xfrm>
        </p:spPr>
        <p:txBody>
          <a:bodyPr>
            <a:normAutofit fontScale="92500" lnSpcReduction="10000"/>
          </a:bodyPr>
          <a:lstStyle/>
          <a:p>
            <a:pPr marL="582930" indent="-514350">
              <a:buFont typeface="+mj-lt"/>
              <a:buAutoNum type="arabicPeriod" startAt="4"/>
            </a:pPr>
            <a:r>
              <a:rPr lang="ru-RU" baseline="-25000" dirty="0" smtClean="0">
                <a:latin typeface="Comic Sans MS" pitchFamily="66" charset="0"/>
              </a:rPr>
              <a:t>Проанализируйте три выдержки из газет, которые приведены в подразделе “Денежный передаточный механизм”. Используя теории, которые мы рассматривали в нескольких предыдущих главах, дайте объяснения логическим обоснованиям, которые лежат в основе утверждений, содержащихся в каждой из этих цитат</a:t>
            </a:r>
            <a:r>
              <a:rPr lang="ru-RU" baseline="-25000" dirty="0" smtClean="0">
                <a:latin typeface="Comic Sans MS" pitchFamily="66" charset="0"/>
              </a:rPr>
              <a:t>.</a:t>
            </a:r>
            <a:endParaRPr lang="ru-RU" dirty="0" smtClean="0">
              <a:latin typeface="Comic Sans MS" pitchFamily="66" charset="0"/>
            </a:endParaRPr>
          </a:p>
        </p:txBody>
      </p:sp>
      <p:pic>
        <p:nvPicPr>
          <p:cNvPr id="4" name="Picture 3"/>
          <p:cNvPicPr>
            <a:picLocks noChangeAspect="1" noChangeArrowheads="1"/>
          </p:cNvPicPr>
          <p:nvPr/>
        </p:nvPicPr>
        <p:blipFill>
          <a:blip r:embed="rId2" cstate="print"/>
          <a:srcRect/>
          <a:stretch>
            <a:fillRect/>
          </a:stretch>
        </p:blipFill>
        <p:spPr bwMode="auto">
          <a:xfrm>
            <a:off x="3995936" y="3717032"/>
            <a:ext cx="4464496" cy="2486170"/>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6372200" y="620688"/>
            <a:ext cx="2088232" cy="3138116"/>
          </a:xfrm>
          <a:prstGeom prst="rect">
            <a:avLst/>
          </a:prstGeom>
          <a:noFill/>
          <a:ln w="9525">
            <a:noFill/>
            <a:miter lim="800000"/>
            <a:headEnd/>
            <a:tailEnd/>
          </a:ln>
        </p:spPr>
      </p:pic>
      <p:sp>
        <p:nvSpPr>
          <p:cNvPr id="6" name="Прямоугольник 5"/>
          <p:cNvSpPr/>
          <p:nvPr/>
        </p:nvSpPr>
        <p:spPr>
          <a:xfrm rot="16200000">
            <a:off x="7695159" y="1726831"/>
            <a:ext cx="1899879" cy="369332"/>
          </a:xfrm>
          <a:prstGeom prst="rect">
            <a:avLst/>
          </a:prstGeom>
        </p:spPr>
        <p:txBody>
          <a:bodyPr wrap="none">
            <a:spAutoFit/>
          </a:bodyPr>
          <a:lstStyle/>
          <a:p>
            <a:r>
              <a:rPr lang="ru-RU" b="1" baseline="-25000" dirty="0" smtClean="0">
                <a:latin typeface="Comic Sans MS" pitchFamily="66" charset="0"/>
              </a:rPr>
              <a:t>Определение выпуска</a:t>
            </a:r>
            <a:endParaRPr lang="ru-RU" dirty="0">
              <a:latin typeface="Comic Sans MS" pitchFamily="66" charset="0"/>
            </a:endParaRPr>
          </a:p>
        </p:txBody>
      </p:sp>
      <p:sp>
        <p:nvSpPr>
          <p:cNvPr id="7" name="Прямоугольник 6"/>
          <p:cNvSpPr/>
          <p:nvPr/>
        </p:nvSpPr>
        <p:spPr>
          <a:xfrm rot="16200000">
            <a:off x="7659091" y="4791530"/>
            <a:ext cx="1972015" cy="369332"/>
          </a:xfrm>
          <a:prstGeom prst="rect">
            <a:avLst/>
          </a:prstGeom>
        </p:spPr>
        <p:txBody>
          <a:bodyPr wrap="none">
            <a:spAutoFit/>
          </a:bodyPr>
          <a:lstStyle/>
          <a:p>
            <a:r>
              <a:rPr lang="ru-RU" b="1" baseline="-25000" dirty="0" smtClean="0">
                <a:latin typeface="Comic Sans MS" pitchFamily="66" charset="0"/>
              </a:rPr>
              <a:t>Инвестиционный спрос</a:t>
            </a:r>
            <a:endParaRPr lang="ru-RU" dirty="0">
              <a:latin typeface="Comic Sans MS" pitchFamily="66" charset="0"/>
            </a:endParaRPr>
          </a:p>
        </p:txBody>
      </p:sp>
      <p:sp>
        <p:nvSpPr>
          <p:cNvPr id="8" name="Прямоугольник 7"/>
          <p:cNvSpPr/>
          <p:nvPr/>
        </p:nvSpPr>
        <p:spPr>
          <a:xfrm>
            <a:off x="4067944" y="6237312"/>
            <a:ext cx="4650632" cy="451406"/>
          </a:xfrm>
          <a:prstGeom prst="rect">
            <a:avLst/>
          </a:prstGeom>
        </p:spPr>
        <p:txBody>
          <a:bodyPr wrap="none">
            <a:spAutoFit/>
          </a:bodyPr>
          <a:lstStyle/>
          <a:p>
            <a:r>
              <a:rPr lang="ru-RU" sz="1400" baseline="-25000" dirty="0" smtClean="0">
                <a:latin typeface="Comic Sans MS" pitchFamily="66" charset="0"/>
              </a:rPr>
              <a:t>Рис. 6. Центральный банк регулирует денежную массу, изменяя процентные </a:t>
            </a:r>
          </a:p>
          <a:p>
            <a:r>
              <a:rPr lang="ru-RU" sz="1400" baseline="-25000" dirty="0" smtClean="0">
                <a:latin typeface="Comic Sans MS" pitchFamily="66" charset="0"/>
              </a:rPr>
              <a:t>ставки и инвестиции, и таким образом воздействуя на ВВП</a:t>
            </a:r>
            <a:endParaRPr lang="ru-RU" sz="1400" dirty="0">
              <a:latin typeface="Comic Sans MS" pitchFamily="66" charset="0"/>
            </a:endParaRPr>
          </a:p>
        </p:txBody>
      </p:sp>
      <p:sp>
        <p:nvSpPr>
          <p:cNvPr id="9" name="Содержимое 2"/>
          <p:cNvSpPr txBox="1">
            <a:spLocks/>
          </p:cNvSpPr>
          <p:nvPr/>
        </p:nvSpPr>
        <p:spPr>
          <a:xfrm>
            <a:off x="611560" y="3284984"/>
            <a:ext cx="3240360" cy="3024336"/>
          </a:xfrm>
          <a:prstGeom prst="rect">
            <a:avLst/>
          </a:prstGeom>
        </p:spPr>
        <p:txBody>
          <a:bodyPr vert="horz">
            <a:normAutofit fontScale="92500" lnSpcReduction="20000"/>
          </a:bodyPr>
          <a:lstStyle/>
          <a:p>
            <a:pPr marL="582930" indent="-514350">
              <a:spcBef>
                <a:spcPts val="700"/>
              </a:spcBef>
              <a:buClr>
                <a:schemeClr val="tx2"/>
              </a:buClr>
              <a:buSzPct val="95000"/>
              <a:buFont typeface="+mj-lt"/>
              <a:buAutoNum type="arabicPeriod" startAt="5"/>
            </a:pPr>
            <a:r>
              <a:rPr lang="ru-RU" sz="3000" baseline="-25000" dirty="0" smtClean="0">
                <a:latin typeface="Comic Sans MS" pitchFamily="66" charset="0"/>
              </a:rPr>
              <a:t>Используя рис.6</a:t>
            </a:r>
            <a:r>
              <a:rPr lang="ru-RU" sz="3000" baseline="-25000" dirty="0" smtClean="0">
                <a:latin typeface="Comic Sans MS" pitchFamily="66" charset="0"/>
              </a:rPr>
              <a:t>, </a:t>
            </a:r>
            <a:r>
              <a:rPr lang="ru-RU" sz="3000" baseline="-25000" dirty="0" smtClean="0">
                <a:latin typeface="Comic Sans MS" pitchFamily="66" charset="0"/>
              </a:rPr>
              <a:t>объясните</a:t>
            </a:r>
            <a:r>
              <a:rPr lang="ru-RU" sz="3000" baseline="-25000" dirty="0" smtClean="0">
                <a:latin typeface="Comic Sans MS" pitchFamily="66" charset="0"/>
              </a:rPr>
              <a:t>, как политика дорогих денег, которая осуществлялась после 1979 года, снизила ВВП, при этом подробно опишите каждую стадию этого процесса.</a:t>
            </a:r>
            <a:endParaRPr lang="ru-RU" sz="3000" dirty="0" smtClean="0">
              <a:latin typeface="Comic Sans MS" pitchFamily="66" charset="0"/>
            </a:endParaRPr>
          </a:p>
          <a:p>
            <a:pPr marL="582930" marR="0" lvl="0" indent="-514350" algn="l" defTabSz="914400" rtl="0" eaLnBrk="1" fontAlgn="auto" latinLnBrk="0" hangingPunct="1">
              <a:lnSpc>
                <a:spcPct val="100000"/>
              </a:lnSpc>
              <a:spcBef>
                <a:spcPts val="700"/>
              </a:spcBef>
              <a:spcAft>
                <a:spcPts val="0"/>
              </a:spcAft>
              <a:buClr>
                <a:schemeClr val="tx2"/>
              </a:buClr>
              <a:buSzPct val="95000"/>
              <a:buFont typeface="+mj-lt"/>
              <a:buAutoNum type="arabicPeriod" startAt="5"/>
              <a:tabLst/>
              <a:defRPr/>
            </a:pPr>
            <a:endParaRPr kumimoji="0" lang="ru-RU" sz="3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683568" y="1124744"/>
            <a:ext cx="7772400" cy="4572000"/>
          </a:xfrm>
        </p:spPr>
        <p:txBody>
          <a:bodyPr>
            <a:normAutofit fontScale="92500"/>
          </a:bodyPr>
          <a:lstStyle/>
          <a:p>
            <a:pPr marL="582930" indent="-514350">
              <a:buFont typeface="+mj-lt"/>
              <a:buAutoNum type="arabicPeriod" startAt="6"/>
            </a:pPr>
            <a:r>
              <a:rPr lang="ru-RU" baseline="-25000" dirty="0" smtClean="0">
                <a:latin typeface="Comic Sans MS" pitchFamily="66" charset="0"/>
              </a:rPr>
              <a:t>После объединения Германии платежи, выделенные на перестройку экономики восточной части страны, вызвали значительное увеличение совокупного спроса в Германии. Центральный банк Германии среагировал на это замедлением роста предложения денег и невероятным повышением немецких реальных ставок процента. Следует ли ожидать, что ужесточение кредитно-денежной политики в Германии вызовет обесценивание доллара? Дайте объяснения, почему это обесценивание будет стимулировать экономическую активность в США. Также объясните, из-за чего европейские государства, которые “привязали” свои валюты к немецкой марке, окажутся в глубокой депрессии после увеличения немецких процентных ставок и последовавшего за ним повышением процентных ставок в других странах Европы.</a:t>
            </a:r>
            <a:endParaRPr lang="ru-RU" dirty="0" smtClean="0">
              <a:latin typeface="Comic Sans MS" pitchFamily="66" charset="0"/>
            </a:endParaRPr>
          </a:p>
          <a:p>
            <a:endParaRPr lang="ru-RU"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5436096" y="260648"/>
            <a:ext cx="3707904" cy="6597352"/>
          </a:xfrm>
        </p:spPr>
        <p:txBody>
          <a:bodyPr>
            <a:normAutofit fontScale="25000" lnSpcReduction="20000"/>
          </a:bodyPr>
          <a:lstStyle/>
          <a:p>
            <a:pPr>
              <a:buFont typeface="Wingdings" pitchFamily="2" charset="2"/>
              <a:buChar char="Ø"/>
            </a:pPr>
            <a:r>
              <a:rPr lang="ru-RU" sz="8000" b="1" baseline="-25000" dirty="0" smtClean="0">
                <a:latin typeface="Comic Sans MS" pitchFamily="66" charset="0"/>
              </a:rPr>
              <a:t>Независимость. </a:t>
            </a:r>
          </a:p>
          <a:p>
            <a:pPr>
              <a:buFont typeface="Wingdings" pitchFamily="2" charset="2"/>
              <a:buChar char="Ø"/>
            </a:pPr>
            <a:r>
              <a:rPr lang="ru-RU" sz="6400" baseline="-25000" dirty="0" smtClean="0">
                <a:latin typeface="Comic Sans MS" pitchFamily="66" charset="0"/>
              </a:rPr>
              <a:t>При анализе структуры ФРС может возникнуть вопрос: “К какой из трех ветвей власти можно отнести ФРС?” Отвечаем: “Ни к какой. Согласно закону, 12 Федеральных резервных банков являются независимыми. На самом деле, ФРС, которая является единым целым, работает как независимое правительственное учреждение”.</a:t>
            </a:r>
            <a:endParaRPr lang="ru-RU" sz="6400" dirty="0" smtClean="0">
              <a:latin typeface="Comic Sans MS" pitchFamily="66" charset="0"/>
            </a:endParaRPr>
          </a:p>
          <a:p>
            <a:pPr>
              <a:buFont typeface="Wingdings" pitchFamily="2" charset="2"/>
              <a:buChar char="Ø"/>
            </a:pPr>
            <a:r>
              <a:rPr lang="ru-RU" sz="6400" baseline="-25000" dirty="0" smtClean="0">
                <a:latin typeface="Comic Sans MS" pitchFamily="66" charset="0"/>
              </a:rPr>
              <a:t>Несмотря на тот факт, что формально ФРС принадлежит коммерческим банкам-членам ФРС, на практике она представляет собой государственную организацию. Федеральная резервная система подотчетна непосредственно Конгрессу и в своей работе учитывает рекомендации президента, а приоритетом своей деятельности, прежде всего, считает интересы общества, а не получение и максимизацию прибыли. ФРС печатает национальную валюту, в обмен на которую она получает приносящие процент государственные ценные бумаги. Благодаря этой деятельности ФСР ежегодно получает миллиарды долларов прибыли. Однако, представляя собой государственное учреждение, она передает эти прибыли правительству США.</a:t>
            </a:r>
            <a:endParaRPr lang="ru-RU" sz="6400" dirty="0" smtClean="0">
              <a:latin typeface="Comic Sans MS" pitchFamily="66" charset="0"/>
            </a:endParaRPr>
          </a:p>
          <a:p>
            <a:pPr>
              <a:buFont typeface="Wingdings" pitchFamily="2" charset="2"/>
              <a:buChar char="Ø"/>
            </a:pPr>
            <a:r>
              <a:rPr lang="ru-RU" sz="6400" baseline="-25000" dirty="0" smtClean="0">
                <a:latin typeface="Comic Sans MS" pitchFamily="66" charset="0"/>
              </a:rPr>
              <a:t>Нужно отметить, что, прежде всего, ФРС является </a:t>
            </a:r>
            <a:r>
              <a:rPr lang="ru-RU" sz="6400" i="1" baseline="-25000" dirty="0" smtClean="0">
                <a:latin typeface="Comic Sans MS" pitchFamily="66" charset="0"/>
              </a:rPr>
              <a:t>независимой организацией. Внимательно прислушиваясь к советам и пожеланиям Конгресса и президента и изучая возможную реакцию населения на свои действия, в конечно итоге, Совет управляющих и ФКООР проводит кредитно-денежную политику в соответствии со своими собственными представлениями о национальных экономических интересах. В связи с этим, ФРС ино</a:t>
            </a:r>
            <a:r>
              <a:rPr lang="ru-RU" sz="6400" baseline="-25000" dirty="0" smtClean="0">
                <a:latin typeface="Comic Sans MS" pitchFamily="66" charset="0"/>
              </a:rPr>
              <a:t>гда вступает в конфликт с исполнительной властью. Почти каждый президент время от времени довольно резко высказывается в адрес политики ФРС. Руководство ФРС вежливо выслушивает претензии, но, как правило, избирает тот курс, который считает наилучшим для страны, и решения ФРС не нуждаются в одобрении или утверждении кем бы то ни было.</a:t>
            </a:r>
            <a:endParaRPr lang="ru-RU" sz="6400" dirty="0" smtClean="0">
              <a:latin typeface="Comic Sans MS" pitchFamily="66" charset="0"/>
            </a:endParaRPr>
          </a:p>
          <a:p>
            <a:endParaRPr lang="ru-RU" dirty="0"/>
          </a:p>
        </p:txBody>
      </p:sp>
      <p:pic>
        <p:nvPicPr>
          <p:cNvPr id="5122" name="Picture 2" descr="C:\Users\Илья\Desktop\323.jpg"/>
          <p:cNvPicPr>
            <a:picLocks noChangeAspect="1" noChangeArrowheads="1"/>
          </p:cNvPicPr>
          <p:nvPr/>
        </p:nvPicPr>
        <p:blipFill>
          <a:blip r:embed="rId2" cstate="print"/>
          <a:srcRect/>
          <a:stretch>
            <a:fillRect/>
          </a:stretch>
        </p:blipFill>
        <p:spPr bwMode="auto">
          <a:xfrm>
            <a:off x="539552" y="188640"/>
            <a:ext cx="4724925" cy="4464496"/>
          </a:xfrm>
          <a:prstGeom prst="rect">
            <a:avLst/>
          </a:prstGeom>
          <a:noFill/>
        </p:spPr>
      </p:pic>
      <p:sp>
        <p:nvSpPr>
          <p:cNvPr id="6" name="Прямоугольник 5"/>
          <p:cNvSpPr/>
          <p:nvPr/>
        </p:nvSpPr>
        <p:spPr>
          <a:xfrm>
            <a:off x="683568" y="4725144"/>
            <a:ext cx="4680519" cy="1990288"/>
          </a:xfrm>
          <a:prstGeom prst="rect">
            <a:avLst/>
          </a:prstGeom>
        </p:spPr>
        <p:txBody>
          <a:bodyPr wrap="square">
            <a:spAutoFit/>
          </a:bodyPr>
          <a:lstStyle/>
          <a:p>
            <a:r>
              <a:rPr lang="ru-RU" sz="1600" baseline="-25000" dirty="0" smtClean="0">
                <a:latin typeface="Comic Sans MS" pitchFamily="66" charset="0"/>
              </a:rPr>
              <a:t>Рис. 2. Главные </a:t>
            </a:r>
            <a:r>
              <a:rPr lang="ru-RU" sz="1600" baseline="-25000" dirty="0">
                <a:latin typeface="Comic Sans MS" pitchFamily="66" charset="0"/>
              </a:rPr>
              <a:t>действующие лица кредитно-денежной </a:t>
            </a:r>
            <a:r>
              <a:rPr lang="ru-RU" sz="1600" baseline="-25000" dirty="0" smtClean="0">
                <a:latin typeface="Comic Sans MS" pitchFamily="66" charset="0"/>
              </a:rPr>
              <a:t>политики</a:t>
            </a:r>
          </a:p>
          <a:p>
            <a:endParaRPr lang="ru-RU" sz="1600" baseline="-25000" dirty="0">
              <a:latin typeface="Comic Sans MS" pitchFamily="66" charset="0"/>
            </a:endParaRPr>
          </a:p>
          <a:p>
            <a:r>
              <a:rPr lang="ru-RU" sz="1400" baseline="-25000" dirty="0">
                <a:latin typeface="Comic Sans MS" pitchFamily="66" charset="0"/>
              </a:rPr>
              <a:t>Власть внутри Федеральной резервной системы сосредоточена на двух органах. Совет управляющих, состоящий из семи членов, санкционирует изменение учетных ставок и устанавливает резервные требования. ФКООР управляет банковскими резервами. Во главе этих двух органов власти стоит Председатель Совета управляющих.</a:t>
            </a:r>
            <a:endParaRPr lang="ru-RU" sz="1400" dirty="0">
              <a:latin typeface="Comic Sans MS" pitchFamily="66" charset="0"/>
            </a:endParaRPr>
          </a:p>
          <a:p>
            <a:r>
              <a:rPr lang="ru-RU" sz="1400" baseline="-25000" dirty="0">
                <a:latin typeface="Comic Sans MS" pitchFamily="66" charset="0"/>
              </a:rPr>
              <a:t>Площадь каждого прямоугольника показывает относительную власть конкретного лица или группы лиц. Обратите внимание на размер прямоугольника, соответствующего власти председателя.</a:t>
            </a:r>
            <a:endParaRPr lang="ru-RU" sz="1400" dirty="0">
              <a:latin typeface="Comic Sans MS" pitchFamily="66" charset="0"/>
            </a:endParaRPr>
          </a:p>
          <a:p>
            <a:endParaRPr lang="ru-RU"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539552" y="188640"/>
            <a:ext cx="8375848" cy="6264696"/>
          </a:xfrm>
        </p:spPr>
        <p:txBody>
          <a:bodyPr>
            <a:normAutofit fontScale="70000" lnSpcReduction="20000"/>
          </a:bodyPr>
          <a:lstStyle/>
          <a:p>
            <a:pPr>
              <a:buFont typeface="Wingdings" pitchFamily="2" charset="2"/>
              <a:buChar char="Ø"/>
            </a:pPr>
            <a:r>
              <a:rPr lang="ru-RU" sz="3400" baseline="-25000" dirty="0" smtClean="0"/>
              <a:t>Время от времени возникают мнения о том, что ФРС является слишком независимой. “Как может демократическое общество позволить группе независимых </a:t>
            </a:r>
            <a:r>
              <a:rPr lang="ru-RU" sz="3400" baseline="-25000" dirty="0" err="1" smtClean="0"/>
              <a:t>банкировосонтролировать</a:t>
            </a:r>
            <a:r>
              <a:rPr lang="ru-RU" sz="3400" baseline="-25000" dirty="0" smtClean="0"/>
              <a:t> кредитно-денежную политику?”—спрашивают критики. Неужели это демократично, позволить маленькой группке не избираемых народом людей управлять финансовым рынком и иногда даже вызывать спады экономики? Может лучше было бы, если бы кредитно-денежная политика проводилась выборными представителями Конгресса или исполнительной властью?</a:t>
            </a:r>
            <a:endParaRPr lang="ru-RU" sz="3400" dirty="0" smtClean="0"/>
          </a:p>
          <a:p>
            <a:pPr>
              <a:buFont typeface="Wingdings" pitchFamily="2" charset="2"/>
              <a:buChar char="Ø"/>
            </a:pPr>
            <a:r>
              <a:rPr lang="ru-RU" sz="3400" baseline="-25000" dirty="0" smtClean="0"/>
              <a:t>На эти вопросы не существует однозначного ответа. С одной стороны, независимый Центральный банк является гарантом ценности национальной валюты и наилучшим защитником от инфляции. Кроме того, независимость Центрального банка дает гарантию того, что кредитно-денежная политика не будет подчинена узкопартийными политическими целям, как это иногда случается в странах, где исполнительную власть контролирует Центральный банк. Независимость ФРС предоставляет ей относительную свободу в осуществлении кредитно-денежной политики, позволяя проводить </a:t>
            </a:r>
            <a:r>
              <a:rPr lang="ru-RU" sz="3400" baseline="-25000" dirty="0" err="1" smtClean="0"/>
              <a:t>малопопулярные</a:t>
            </a:r>
            <a:r>
              <a:rPr lang="ru-RU" sz="3400" baseline="-25000" dirty="0" smtClean="0"/>
              <a:t> мероприятия, направленные на борьбу с инфляцией. Выборные политические деятели не всегда готовы пожертвовать своими креслами ради поддержания долгосрочного экономического благосостояния. Исследования историков говорят о том, что действия государств с независимыми Центральными банками, как правило, более успешны в подавлении инфляции, чем в странах, в которых Центральные банки находятся под контролем выборных правительственных чиновников.</a:t>
            </a:r>
            <a:endParaRPr lang="ru-RU" sz="3400" dirty="0" smtClean="0"/>
          </a:p>
          <a:p>
            <a:pPr>
              <a:buFont typeface="Wingdings" pitchFamily="2" charset="2"/>
              <a:buChar char="Ø"/>
            </a:pPr>
            <a:r>
              <a:rPr lang="ru-RU" sz="3400" baseline="-25000" dirty="0" smtClean="0"/>
              <a:t>Вместе с тем, критики отмечают, что директорат ФРС, избираемый региональными правлениями, руководствуется в основном личными интересами или интересами банкиров, при этом часто не учитывая пожелания президента или Конгресса. Более того, поскольку руководство ФРС в какой-то мере отдалено от политических процессов, оно может утратить связь с реалиями социальной и политической жизни. Безработные и обанкротившиеся фермеры постоянно осаждают членов Конгресса, в то время как у мраморного здания Федеральной резервной системы в Вашингтоне эти группы можно наблюдать крайне редко.</a:t>
            </a:r>
            <a:endParaRPr lang="ru-RU" sz="3400" dirty="0" smtClean="0"/>
          </a:p>
          <a:p>
            <a:endParaRPr lang="ru-RU"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sz="half" idx="1"/>
          </p:nvPr>
        </p:nvSpPr>
        <p:spPr>
          <a:xfrm>
            <a:off x="683568" y="332656"/>
            <a:ext cx="8159824" cy="6264696"/>
          </a:xfrm>
        </p:spPr>
        <p:txBody>
          <a:bodyPr>
            <a:normAutofit/>
          </a:bodyPr>
          <a:lstStyle/>
          <a:p>
            <a:pPr>
              <a:buFont typeface="Wingdings" pitchFamily="2" charset="2"/>
              <a:buChar char="Ø"/>
            </a:pPr>
            <a:r>
              <a:rPr lang="ru-RU" sz="2800" b="1" baseline="-25000" dirty="0" smtClean="0">
                <a:latin typeface="Comic Sans MS" pitchFamily="66" charset="0"/>
              </a:rPr>
              <a:t>Политические цели. </a:t>
            </a:r>
          </a:p>
          <a:p>
            <a:pPr>
              <a:buNone/>
            </a:pPr>
            <a:r>
              <a:rPr lang="ru-RU" sz="2800" baseline="-25000" dirty="0" smtClean="0">
                <a:latin typeface="Comic Sans MS" pitchFamily="66" charset="0"/>
              </a:rPr>
              <a:t>Какие цели ставит перед собой Федеральная резервная система?</a:t>
            </a:r>
            <a:r>
              <a:rPr lang="ru-RU" sz="2800" dirty="0" smtClean="0">
                <a:latin typeface="Comic Sans MS" pitchFamily="66" charset="0"/>
              </a:rPr>
              <a:t> </a:t>
            </a:r>
            <a:r>
              <a:rPr lang="ru-RU" sz="2800" baseline="-25000" dirty="0" smtClean="0">
                <a:latin typeface="Comic Sans MS" pitchFamily="66" charset="0"/>
              </a:rPr>
              <a:t>Сама ФРС так видит свою роль в экономике.</a:t>
            </a:r>
            <a:endParaRPr lang="ru-RU" sz="2800" dirty="0" smtClean="0">
              <a:latin typeface="Comic Sans MS" pitchFamily="66" charset="0"/>
            </a:endParaRPr>
          </a:p>
          <a:p>
            <a:pPr>
              <a:buFont typeface="Wingdings" pitchFamily="2" charset="2"/>
              <a:buChar char="Ø"/>
            </a:pPr>
            <a:r>
              <a:rPr lang="ru-RU" sz="2800" b="1" baseline="-25000" dirty="0" smtClean="0">
                <a:latin typeface="Comic Sans MS" pitchFamily="66" charset="0"/>
              </a:rPr>
              <a:t>Цели ФРС: </a:t>
            </a:r>
          </a:p>
          <a:p>
            <a:pPr>
              <a:buFont typeface="Wingdings" pitchFamily="2" charset="2"/>
              <a:buChar char="q"/>
            </a:pPr>
            <a:r>
              <a:rPr lang="ru-RU" sz="2000" baseline="-25000" dirty="0" smtClean="0">
                <a:latin typeface="Comic Sans MS" pitchFamily="66" charset="0"/>
              </a:rPr>
              <a:t>рост экономики, </a:t>
            </a:r>
          </a:p>
          <a:p>
            <a:pPr>
              <a:buFont typeface="Wingdings" pitchFamily="2" charset="2"/>
              <a:buChar char="q"/>
            </a:pPr>
            <a:r>
              <a:rPr lang="ru-RU" sz="2000" baseline="-25000" dirty="0" smtClean="0">
                <a:latin typeface="Comic Sans MS" pitchFamily="66" charset="0"/>
              </a:rPr>
              <a:t>увеличение экономического потенциала; </a:t>
            </a:r>
          </a:p>
          <a:p>
            <a:pPr>
              <a:buFont typeface="Wingdings" pitchFamily="2" charset="2"/>
              <a:buChar char="q"/>
            </a:pPr>
            <a:r>
              <a:rPr lang="ru-RU" sz="2000" baseline="-25000" dirty="0" smtClean="0">
                <a:latin typeface="Comic Sans MS" pitchFamily="66" charset="0"/>
              </a:rPr>
              <a:t>высокий уровень занятости; стабильные цены (что означает стабильность покупательной способности доллара); </a:t>
            </a:r>
          </a:p>
          <a:p>
            <a:pPr>
              <a:buFont typeface="Wingdings" pitchFamily="2" charset="2"/>
              <a:buChar char="q"/>
            </a:pPr>
            <a:r>
              <a:rPr lang="ru-RU" sz="2000" baseline="-25000" dirty="0" smtClean="0">
                <a:latin typeface="Comic Sans MS" pitchFamily="66" charset="0"/>
              </a:rPr>
              <a:t>умеренные долгосрочные процентные ставки.</a:t>
            </a:r>
            <a:endParaRPr lang="ru-RU" sz="2000" dirty="0" smtClean="0">
              <a:latin typeface="Comic Sans MS" pitchFamily="66" charset="0"/>
            </a:endParaRPr>
          </a:p>
          <a:p>
            <a:endParaRPr lang="ru-RU" sz="1600" baseline="-25000" dirty="0" smtClean="0">
              <a:latin typeface="Comic Sans MS" pitchFamily="66" charset="0"/>
            </a:endParaRPr>
          </a:p>
          <a:p>
            <a:pPr>
              <a:buFont typeface="Wingdings" pitchFamily="2" charset="2"/>
              <a:buChar char="Ø"/>
            </a:pPr>
            <a:r>
              <a:rPr lang="ru-RU" sz="1600" baseline="-25000" dirty="0" smtClean="0">
                <a:latin typeface="Comic Sans MS" pitchFamily="66" charset="0"/>
              </a:rPr>
              <a:t>Часто нелегко точно понять всю цепочку рассуждений, которые приводят к принятию отдельных мер кредитно-денежной политики, однако историки, которые тщательно анализируют решения, принятые ФРС, считают, что Федеральная резервная система занимается сохранением целостности финансовых институтов Америки, борьбой с инфляцией, поддержанием обменного курса доллара и предотвращением чрезмерной безработицы.</a:t>
            </a:r>
            <a:endParaRPr lang="ru-RU" sz="1600" dirty="0" smtClean="0">
              <a:latin typeface="Comic Sans MS" pitchFamily="66" charset="0"/>
            </a:endParaRPr>
          </a:p>
          <a:p>
            <a:pPr>
              <a:buFont typeface="Wingdings" pitchFamily="2" charset="2"/>
              <a:buChar char="Ø"/>
            </a:pPr>
            <a:r>
              <a:rPr lang="ru-RU" baseline="-25000" dirty="0" smtClean="0">
                <a:latin typeface="Comic Sans MS" pitchFamily="66" charset="0"/>
              </a:rPr>
              <a:t> Итак, подведем итог.</a:t>
            </a:r>
            <a:endParaRPr lang="ru-RU" dirty="0" smtClean="0">
              <a:latin typeface="Comic Sans MS" pitchFamily="66" charset="0"/>
            </a:endParaRPr>
          </a:p>
          <a:p>
            <a:pPr>
              <a:buFont typeface="Wingdings" pitchFamily="2" charset="2"/>
              <a:buChar char="Ø"/>
            </a:pPr>
            <a:r>
              <a:rPr lang="ru-RU" sz="1600" baseline="-25000" dirty="0" smtClean="0">
                <a:latin typeface="Comic Sans MS" pitchFamily="66" charset="0"/>
              </a:rPr>
              <a:t> </a:t>
            </a:r>
            <a:r>
              <a:rPr lang="ru-RU" sz="1800" baseline="-25000" dirty="0" smtClean="0">
                <a:latin typeface="Comic Sans MS" pitchFamily="66" charset="0"/>
              </a:rPr>
              <a:t>Центральный банк Америки состоит из Совета управляющих Федеральной резервной системы в Вашингтоне и 12 Федеральных резервных банков. У каждой современной страны есть собственный Центральный банк. Основная функция любого Центрального банка Заключается в том, чтобы контролировать предложение денег и условия кредитования в стране.</a:t>
            </a:r>
            <a:endParaRPr lang="ru-RU" sz="1800" dirty="0" smtClean="0">
              <a:latin typeface="Comic Sans MS" pitchFamily="66" charset="0"/>
            </a:endParaRPr>
          </a:p>
          <a:p>
            <a:endParaRPr lang="ru-RU"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Метро">
  <a:themeElements>
    <a:clrScheme name="Метро">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Метро">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Метро">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806</TotalTime>
  <Words>12917</Words>
  <Application>Microsoft Office PowerPoint</Application>
  <PresentationFormat>Экран (4:3)</PresentationFormat>
  <Paragraphs>352</Paragraphs>
  <Slides>61</Slides>
  <Notes>1</Notes>
  <HiddenSlides>0</HiddenSlides>
  <MMClips>0</MMClips>
  <ScaleCrop>false</ScaleCrop>
  <HeadingPairs>
    <vt:vector size="4" baseType="variant">
      <vt:variant>
        <vt:lpstr>Тема</vt:lpstr>
      </vt:variant>
      <vt:variant>
        <vt:i4>1</vt:i4>
      </vt:variant>
      <vt:variant>
        <vt:lpstr>Заголовки слайдов</vt:lpstr>
      </vt:variant>
      <vt:variant>
        <vt:i4>61</vt:i4>
      </vt:variant>
    </vt:vector>
  </HeadingPairs>
  <TitlesOfParts>
    <vt:vector size="62" baseType="lpstr">
      <vt:lpstr>Метро</vt:lpstr>
      <vt:lpstr>ДЕЯТЕЛЬНОСТЬ ЦЕНТРАЛЬНОГО БАНКА  И  КРЕДИТНО-ДЕНЕЖНАЯ ПОЛИТИКА</vt:lpstr>
      <vt:lpstr>Слайд 2</vt:lpstr>
      <vt:lpstr>Слайд 3</vt:lpstr>
      <vt:lpstr>Слайд 4</vt:lpstr>
      <vt:lpstr>ДЕЯТЕЛЬНОСТЬ ЦЕНТРАЛЬНОГО БАНКА  И  ФЕДЕРАЛЬНАЯ РЕЗЕРВНАЯ СИСТЕМА</vt:lpstr>
      <vt:lpstr>Слайд 6</vt:lpstr>
      <vt:lpstr>Слайд 7</vt:lpstr>
      <vt:lpstr>Слайд 8</vt:lpstr>
      <vt:lpstr>Слайд 9</vt:lpstr>
      <vt:lpstr>Операции Федеральной резервной системы</vt:lpstr>
      <vt:lpstr>Слайд 11</vt:lpstr>
      <vt:lpstr>Баланс Федеральных резервных банков</vt:lpstr>
      <vt:lpstr>Слайд 13</vt:lpstr>
      <vt:lpstr>ОСНОВНЫЕ РЫЧАГИ КРЕДИТНО-ДЕНЕЖНОГО МЕХАНИЗМА</vt:lpstr>
      <vt:lpstr>Слайд 15</vt:lpstr>
      <vt:lpstr>Слайд 16</vt:lpstr>
      <vt:lpstr>Слайд 17</vt:lpstr>
      <vt:lpstr>Слайд 18</vt:lpstr>
      <vt:lpstr>Слайд 19</vt:lpstr>
      <vt:lpstr>Слайд 20</vt:lpstr>
      <vt:lpstr>Слайд 21</vt:lpstr>
      <vt:lpstr>Слайд 22</vt:lpstr>
      <vt:lpstr>Слайд 23</vt:lpstr>
      <vt:lpstr>Слайд 24</vt:lpstr>
      <vt:lpstr>Слайд 25</vt:lpstr>
      <vt:lpstr>Слайд 26</vt:lpstr>
      <vt:lpstr>ВЛИЯНИЕ ДЕНЕГ НА ВЫПУСК И ЦЕНЫ</vt:lpstr>
      <vt:lpstr>Слайд 28</vt:lpstr>
      <vt:lpstr>Слайд 29</vt:lpstr>
      <vt:lpstr>Слайд 30</vt:lpstr>
      <vt:lpstr>Слайд 31</vt:lpstr>
      <vt:lpstr>Слайд 32</vt:lpstr>
      <vt:lpstr>Слайд 33</vt:lpstr>
      <vt:lpstr>Слайд 34</vt:lpstr>
      <vt:lpstr>Слайд 35</vt:lpstr>
      <vt:lpstr>Слайд 36</vt:lpstr>
      <vt:lpstr>Слайд 37</vt:lpstr>
      <vt:lpstr>Слайд 38</vt:lpstr>
      <vt:lpstr>Слайд 39</vt:lpstr>
      <vt:lpstr>Слайд 40</vt:lpstr>
      <vt:lpstr>Слайд 41</vt:lpstr>
      <vt:lpstr>Слайд 42</vt:lpstr>
      <vt:lpstr>Слайд 43</vt:lpstr>
      <vt:lpstr>Слайд 44</vt:lpstr>
      <vt:lpstr>Слайд 45</vt:lpstr>
      <vt:lpstr>Слайд 46</vt:lpstr>
      <vt:lpstr>Слайд 47</vt:lpstr>
      <vt:lpstr>Слайд 48</vt:lpstr>
      <vt:lpstr>Слайд 49</vt:lpstr>
      <vt:lpstr>Слайд 50</vt:lpstr>
      <vt:lpstr>Слайд 51</vt:lpstr>
      <vt:lpstr>РЕЗЮМЕ</vt:lpstr>
      <vt:lpstr>Слайд 53</vt:lpstr>
      <vt:lpstr>Слайд 54</vt:lpstr>
      <vt:lpstr>Слайд 55</vt:lpstr>
      <vt:lpstr>КЛЮЧЕВЫЕ ПОНЯТИЯ</vt:lpstr>
      <vt:lpstr>КЛЮЧЕВЫЕ ПОНЯТИЯ</vt:lpstr>
      <vt:lpstr>ВОПРОСЫ ДЛЯ ОБСУЖДЕНИЯ</vt:lpstr>
      <vt:lpstr>Слайд 59</vt:lpstr>
      <vt:lpstr>Слайд 60</vt:lpstr>
      <vt:lpstr>Слайд 61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Егоров</dc:creator>
  <cp:lastModifiedBy>Егоров</cp:lastModifiedBy>
  <cp:revision>82</cp:revision>
  <dcterms:created xsi:type="dcterms:W3CDTF">2014-05-27T15:17:05Z</dcterms:created>
  <dcterms:modified xsi:type="dcterms:W3CDTF">2014-05-29T23:27:54Z</dcterms:modified>
</cp:coreProperties>
</file>